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A045"/>
    <a:srgbClr val="F8BE53"/>
    <a:srgbClr val="F4C000"/>
    <a:srgbClr val="DEE2EA"/>
    <a:srgbClr val="9095C6"/>
    <a:srgbClr val="5F66AD"/>
    <a:srgbClr val="3E447A"/>
    <a:srgbClr val="E8EBF0"/>
    <a:srgbClr val="333863"/>
    <a:srgbClr val="F0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01" autoAdjust="0"/>
  </p:normalViewPr>
  <p:slideViewPr>
    <p:cSldViewPr snapToGrid="0">
      <p:cViewPr varScale="1">
        <p:scale>
          <a:sx n="89" d="100"/>
          <a:sy n="89" d="100"/>
        </p:scale>
        <p:origin x="12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97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75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96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5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1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7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1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9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864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57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CC77F-E0AF-4D64-9412-94262333BF48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38FC6-7D18-4264-9444-B70954480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5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hyperlink" Target="https://gdpr-info.eu/chapter-2/" TargetMode="External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18.png"/><Relationship Id="rId10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1.png"/><Relationship Id="rId7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24.png"/><Relationship Id="rId5" Type="http://schemas.openxmlformats.org/officeDocument/2006/relationships/image" Target="../media/image33.png"/><Relationship Id="rId10" Type="http://schemas.openxmlformats.org/officeDocument/2006/relationships/image" Target="../media/image23.png"/><Relationship Id="rId4" Type="http://schemas.openxmlformats.org/officeDocument/2006/relationships/image" Target="../media/image32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3" Type="http://schemas.openxmlformats.org/officeDocument/2006/relationships/image" Target="../media/image36.png"/><Relationship Id="rId7" Type="http://schemas.openxmlformats.org/officeDocument/2006/relationships/image" Target="../media/image11.png"/><Relationship Id="rId12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28.png"/><Relationship Id="rId5" Type="http://schemas.openxmlformats.org/officeDocument/2006/relationships/image" Target="../media/image38.png"/><Relationship Id="rId10" Type="http://schemas.openxmlformats.org/officeDocument/2006/relationships/image" Target="../media/image27.png"/><Relationship Id="rId4" Type="http://schemas.openxmlformats.org/officeDocument/2006/relationships/image" Target="../media/image37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gdpr-info.eu/chapter-4/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8.png"/><Relationship Id="rId10" Type="http://schemas.openxmlformats.org/officeDocument/2006/relationships/image" Target="../media/image45.png"/><Relationship Id="rId4" Type="http://schemas.openxmlformats.org/officeDocument/2006/relationships/image" Target="../media/image11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1.png"/><Relationship Id="rId7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hyperlink" Target="https://gdpr-info.eu/chapter-4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2.png"/><Relationship Id="rId7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1.png"/><Relationship Id="rId9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DPR_fines_and_notices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DPR_fines_and_notices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DPR_fines_and_notices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dpr-info.eu/chapter-2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dpr-info.eu/chapter-2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dpr-info.eu/chapter-2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gdpr-info.eu/chapter-2/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8796" y="903642"/>
            <a:ext cx="433163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SmartKarrot</a:t>
            </a:r>
          </a:p>
          <a:p>
            <a:r>
              <a:rPr lang="en-US" sz="6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</a:t>
            </a:r>
          </a:p>
          <a:p>
            <a:r>
              <a:rPr lang="en-US" sz="6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</a:p>
          <a:p>
            <a:r>
              <a:rPr lang="en-US" sz="6000" dirty="0" smtClean="0">
                <a:solidFill>
                  <a:schemeClr val="bg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April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8796" y="4610691"/>
            <a:ext cx="29225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rgbClr val="F4A04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1" y="6413513"/>
            <a:ext cx="1724304" cy="29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96817" y="281154"/>
            <a:ext cx="1250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Basis of 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6817" y="555160"/>
            <a:ext cx="1730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awful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40" y="2722820"/>
            <a:ext cx="20950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Processing is 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lawful only if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82856" y="3228686"/>
            <a:ext cx="1934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t least one of this applies</a:t>
            </a: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63598" y="655055"/>
            <a:ext cx="1675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Legal</a:t>
            </a:r>
            <a:r>
              <a:rPr lang="en-US" sz="14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Obligations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63596" y="970871"/>
            <a:ext cx="7153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>
                <a:solidFill>
                  <a:srgbClr val="DEE2EA"/>
                </a:solidFill>
              </a:rPr>
              <a:t>The controller is obliged to process personal data for </a:t>
            </a:r>
            <a:r>
              <a:rPr lang="en-US" sz="1100" b="1" dirty="0"/>
              <a:t>legal</a:t>
            </a:r>
            <a:r>
              <a:rPr lang="en-US" sz="1100" dirty="0"/>
              <a:t> </a:t>
            </a:r>
            <a:r>
              <a:rPr lang="en-US" sz="1100" dirty="0">
                <a:solidFill>
                  <a:srgbClr val="DEE2EA"/>
                </a:solidFill>
              </a:rPr>
              <a:t>obligations.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606" y="687329"/>
            <a:ext cx="485775" cy="48577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963598" y="1647442"/>
            <a:ext cx="994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Consent</a:t>
            </a:r>
            <a:endParaRPr lang="en-US" sz="1400" dirty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63596" y="1941742"/>
            <a:ext cx="7153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>
                <a:solidFill>
                  <a:srgbClr val="DEE2EA"/>
                </a:solidFill>
              </a:rPr>
              <a:t>The </a:t>
            </a:r>
            <a:r>
              <a:rPr lang="en-US" sz="1100" b="1" dirty="0"/>
              <a:t>consent</a:t>
            </a:r>
            <a:r>
              <a:rPr lang="en-US" sz="1100" dirty="0"/>
              <a:t> </a:t>
            </a:r>
            <a:r>
              <a:rPr lang="en-US" sz="1100" dirty="0">
                <a:solidFill>
                  <a:srgbClr val="DEE2EA"/>
                </a:solidFill>
              </a:rPr>
              <a:t>of data subjects to the processing of his/her personal data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606" y="1690474"/>
            <a:ext cx="476250" cy="47625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606" y="2722820"/>
            <a:ext cx="495300" cy="44767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963598" y="2647672"/>
            <a:ext cx="21754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Contractual</a:t>
            </a:r>
            <a:r>
              <a:rPr lang="en-US" sz="14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Necessity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63596" y="2952730"/>
            <a:ext cx="7153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>
                <a:solidFill>
                  <a:srgbClr val="DEE2EA"/>
                </a:solidFill>
              </a:rPr>
              <a:t>Processing is needed in order to enter or perform a </a:t>
            </a:r>
            <a:r>
              <a:rPr lang="en-US" sz="1100" b="1" dirty="0"/>
              <a:t>contract</a:t>
            </a:r>
            <a:r>
              <a:rPr lang="en-US" sz="1100" dirty="0">
                <a:solidFill>
                  <a:srgbClr val="DEE2EA"/>
                </a:solidFill>
              </a:rPr>
              <a:t>.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122" y="3643511"/>
            <a:ext cx="438150" cy="50482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963598" y="3622347"/>
            <a:ext cx="1292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Vital</a:t>
            </a:r>
            <a:r>
              <a:rPr lang="en-US" sz="14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Interest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63596" y="3927405"/>
            <a:ext cx="7153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>
                <a:solidFill>
                  <a:srgbClr val="DEE2EA"/>
                </a:solidFill>
              </a:rPr>
              <a:t>It is </a:t>
            </a:r>
            <a:r>
              <a:rPr lang="en-US" sz="1100" b="1" dirty="0"/>
              <a:t>vital</a:t>
            </a:r>
            <a:r>
              <a:rPr lang="en-US" sz="1100" dirty="0"/>
              <a:t> </a:t>
            </a:r>
            <a:r>
              <a:rPr lang="en-US" sz="1100" dirty="0">
                <a:solidFill>
                  <a:srgbClr val="DEE2EA"/>
                </a:solidFill>
              </a:rPr>
              <a:t>that specific data are processed for the matters of life and death.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122" y="4642868"/>
            <a:ext cx="438150" cy="48577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963598" y="4553990"/>
            <a:ext cx="189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Legitimate</a:t>
            </a:r>
            <a:r>
              <a:rPr lang="en-US" sz="14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Interest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63597" y="4859048"/>
            <a:ext cx="58482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050" dirty="0">
                <a:solidFill>
                  <a:srgbClr val="DEE2EA"/>
                </a:solidFill>
              </a:rPr>
              <a:t>There is a weighted &amp; </a:t>
            </a:r>
            <a:r>
              <a:rPr lang="en-US" sz="1050" b="1" dirty="0"/>
              <a:t>legitimate</a:t>
            </a:r>
            <a:r>
              <a:rPr lang="en-US" sz="1050" dirty="0"/>
              <a:t> </a:t>
            </a:r>
            <a:r>
              <a:rPr lang="en-US" sz="1050" dirty="0">
                <a:solidFill>
                  <a:srgbClr val="DEE2EA"/>
                </a:solidFill>
              </a:rPr>
              <a:t>interest where processing is needed, and the interest is not overridden by others. 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368" y="5650427"/>
            <a:ext cx="485775" cy="48577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5963598" y="5593161"/>
            <a:ext cx="1439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Public</a:t>
            </a:r>
            <a:r>
              <a:rPr lang="en-US" sz="14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Interest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963596" y="5898219"/>
            <a:ext cx="7153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/>
              <a:t>Public</a:t>
            </a:r>
            <a:r>
              <a:rPr lang="en-US" sz="1100" dirty="0"/>
              <a:t> </a:t>
            </a:r>
            <a:r>
              <a:rPr lang="en-US" sz="1100" dirty="0">
                <a:solidFill>
                  <a:srgbClr val="DEE2EA"/>
                </a:solidFill>
              </a:rPr>
              <a:t>authorities and organizations in the scope of </a:t>
            </a:r>
            <a:r>
              <a:rPr lang="en-US" sz="1100" dirty="0" smtClean="0">
                <a:solidFill>
                  <a:srgbClr val="DEE2EA"/>
                </a:solidFill>
              </a:rPr>
              <a:t>public </a:t>
            </a:r>
            <a:r>
              <a:rPr lang="en-US" sz="1100" dirty="0">
                <a:solidFill>
                  <a:srgbClr val="DEE2EA"/>
                </a:solidFill>
              </a:rPr>
              <a:t>duties and interests.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24" y="6464887"/>
            <a:ext cx="1304730" cy="2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6679" y="2810438"/>
            <a:ext cx="3551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Principles relating to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162" y="3208279"/>
            <a:ext cx="41542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rocessing of personal data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54122" y="723093"/>
            <a:ext cx="1909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13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13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86396" y="974896"/>
            <a:ext cx="134088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Art. 5-11 GDPR</a:t>
            </a:r>
            <a:endParaRPr lang="en-US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134" y="6497161"/>
            <a:ext cx="1304730" cy="2233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67112" y="2933669"/>
            <a:ext cx="610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Legal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33" y="2810438"/>
            <a:ext cx="485775" cy="4857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457032" y="2933669"/>
            <a:ext cx="860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Fairness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61218" y="2933669"/>
            <a:ext cx="1288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Transparency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353" y="2853470"/>
            <a:ext cx="485775" cy="4953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610" y="2879879"/>
            <a:ext cx="409575" cy="48577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067112" y="3910022"/>
            <a:ext cx="869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Purpose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57032" y="3910022"/>
            <a:ext cx="1275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Minimization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61218" y="3910022"/>
            <a:ext cx="929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Accuracy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33" y="3844110"/>
            <a:ext cx="514350" cy="4667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27" y="3806010"/>
            <a:ext cx="428625" cy="5048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812" y="3841201"/>
            <a:ext cx="485775" cy="48577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067112" y="4992886"/>
            <a:ext cx="12763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Storage Limit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57032" y="4992886"/>
            <a:ext cx="887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Integrity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61218" y="4992886"/>
            <a:ext cx="13695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Accountability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508" y="4924065"/>
            <a:ext cx="314325" cy="4953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451" y="4913307"/>
            <a:ext cx="409575" cy="4953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049" y="4924065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44" y="3553418"/>
            <a:ext cx="6628079" cy="12321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469" y="5019137"/>
            <a:ext cx="6628079" cy="1232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44" y="2082226"/>
            <a:ext cx="6628079" cy="1232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44" y="588931"/>
            <a:ext cx="6628807" cy="123223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7575" y="334944"/>
            <a:ext cx="2029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Principles relating to</a:t>
            </a:r>
            <a:endParaRPr lang="en-US" sz="16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7575" y="608950"/>
            <a:ext cx="2076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rocessing of</a:t>
            </a:r>
          </a:p>
          <a:p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ersonal data</a:t>
            </a:r>
            <a:endParaRPr lang="en-US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87068" y="693102"/>
            <a:ext cx="12202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Lawfulness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6382" y="934815"/>
            <a:ext cx="594581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defTabSz="1200150">
              <a:lnSpc>
                <a:spcPct val="150000"/>
              </a:lnSpc>
              <a:spcBef>
                <a:spcPts val="50"/>
              </a:spcBef>
              <a:spcAft>
                <a:spcPts val="300"/>
              </a:spcAft>
            </a:pPr>
            <a:r>
              <a:rPr lang="en-US" sz="1050" dirty="0">
                <a:solidFill>
                  <a:srgbClr val="DEE2EA"/>
                </a:solidFill>
              </a:rPr>
              <a:t>If no </a:t>
            </a:r>
            <a:r>
              <a:rPr lang="en-US" sz="1050" b="1" dirty="0"/>
              <a:t>lawful</a:t>
            </a:r>
            <a:r>
              <a:rPr lang="en-US" sz="1050" dirty="0">
                <a:solidFill>
                  <a:srgbClr val="DEE2EA"/>
                </a:solidFill>
              </a:rPr>
              <a:t> basis applies, then the </a:t>
            </a:r>
            <a:r>
              <a:rPr lang="en-US" sz="1050" b="1" dirty="0"/>
              <a:t>processing</a:t>
            </a:r>
            <a:r>
              <a:rPr lang="en-US" sz="1050" dirty="0">
                <a:solidFill>
                  <a:srgbClr val="DEE2EA"/>
                </a:solidFill>
              </a:rPr>
              <a:t> is unlawful and in breach </a:t>
            </a:r>
            <a:r>
              <a:rPr lang="en-US" sz="1050" dirty="0" smtClean="0">
                <a:solidFill>
                  <a:srgbClr val="DEE2EA"/>
                </a:solidFill>
              </a:rPr>
              <a:t>of this</a:t>
            </a:r>
            <a:r>
              <a:rPr lang="en-US" sz="1050" dirty="0">
                <a:solidFill>
                  <a:srgbClr val="DEE2EA"/>
                </a:solidFill>
              </a:rPr>
              <a:t> </a:t>
            </a:r>
            <a:r>
              <a:rPr lang="en-US" sz="1050" b="1" dirty="0">
                <a:solidFill>
                  <a:srgbClr val="DEE2EA"/>
                </a:solidFill>
              </a:rPr>
              <a:t>principle</a:t>
            </a:r>
            <a:r>
              <a:rPr lang="en-US" sz="1050" dirty="0">
                <a:solidFill>
                  <a:srgbClr val="DEE2EA"/>
                </a:solidFill>
              </a:rPr>
              <a:t>. </a:t>
            </a:r>
            <a:r>
              <a:rPr lang="en-US" sz="1050" b="1" dirty="0"/>
              <a:t>Lawfulness</a:t>
            </a:r>
            <a:r>
              <a:rPr lang="en-US" sz="1050" dirty="0">
                <a:solidFill>
                  <a:srgbClr val="DEE2EA"/>
                </a:solidFill>
              </a:rPr>
              <a:t> also means that controllers and processors cannot </a:t>
            </a:r>
            <a:r>
              <a:rPr lang="en-US" sz="1050" dirty="0" smtClean="0">
                <a:solidFill>
                  <a:srgbClr val="DEE2EA"/>
                </a:solidFill>
              </a:rPr>
              <a:t>do anything </a:t>
            </a:r>
            <a:r>
              <a:rPr lang="en-US" sz="1050" dirty="0">
                <a:solidFill>
                  <a:srgbClr val="DEE2EA"/>
                </a:solidFill>
              </a:rPr>
              <a:t>with the personal </a:t>
            </a:r>
            <a:r>
              <a:rPr lang="en-US" sz="1050" b="1" dirty="0">
                <a:solidFill>
                  <a:srgbClr val="DEE2EA"/>
                </a:solidFill>
              </a:rPr>
              <a:t>data</a:t>
            </a:r>
            <a:r>
              <a:rPr lang="en-US" sz="1050" dirty="0">
                <a:solidFill>
                  <a:srgbClr val="DEE2EA"/>
                </a:solidFill>
              </a:rPr>
              <a:t> which is unlawful in a more general sense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82" y="913238"/>
            <a:ext cx="485775" cy="4857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48" y="3245399"/>
            <a:ext cx="1799376" cy="30801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897" y="2482371"/>
            <a:ext cx="485775" cy="4953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587068" y="2094973"/>
            <a:ext cx="96609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Fairness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86382" y="2293652"/>
            <a:ext cx="6069990" cy="1076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300"/>
              </a:spcBef>
              <a:spcAft>
                <a:spcPct val="35000"/>
              </a:spcAft>
              <a:defRPr sz="11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ts val="50"/>
              </a:spcBef>
              <a:spcAft>
                <a:spcPts val="362"/>
              </a:spcAft>
            </a:pPr>
            <a:r>
              <a:rPr lang="en-US" sz="1050" dirty="0"/>
              <a:t>In general, </a:t>
            </a:r>
            <a:r>
              <a:rPr lang="en-US" sz="1050" b="1" dirty="0">
                <a:solidFill>
                  <a:schemeClr val="bg1"/>
                </a:solidFill>
              </a:rPr>
              <a:t>fairness</a:t>
            </a:r>
            <a:r>
              <a:rPr lang="en-US" sz="1050" dirty="0"/>
              <a:t> means that </a:t>
            </a:r>
            <a:r>
              <a:rPr lang="en-US" sz="1050" b="1" dirty="0">
                <a:solidFill>
                  <a:schemeClr val="bg1"/>
                </a:solidFill>
              </a:rPr>
              <a:t>processing</a:t>
            </a:r>
            <a:r>
              <a:rPr lang="en-US" sz="1050" dirty="0"/>
              <a:t> must be done in ways that people would reasonably expect and not in ways that have unjustified adverse effects on them. Assessing whether </a:t>
            </a:r>
            <a:r>
              <a:rPr lang="en-US" sz="1050" b="1" dirty="0">
                <a:solidFill>
                  <a:schemeClr val="bg1"/>
                </a:solidFill>
              </a:rPr>
              <a:t>processing</a:t>
            </a:r>
            <a:r>
              <a:rPr lang="en-US" sz="1050" dirty="0"/>
              <a:t> is </a:t>
            </a:r>
            <a:r>
              <a:rPr lang="en-US" sz="1050" b="1" dirty="0"/>
              <a:t>fair</a:t>
            </a:r>
            <a:r>
              <a:rPr lang="en-US" sz="1050" dirty="0"/>
              <a:t> depends in part on how the </a:t>
            </a:r>
            <a:r>
              <a:rPr lang="en-US" sz="1050" b="1" dirty="0"/>
              <a:t>data</a:t>
            </a:r>
            <a:r>
              <a:rPr lang="en-US" sz="1050" dirty="0"/>
              <a:t> was obtained and </a:t>
            </a:r>
            <a:r>
              <a:rPr lang="en-US" sz="1050" dirty="0" smtClean="0"/>
              <a:t>how the</a:t>
            </a:r>
            <a:r>
              <a:rPr lang="en-US" sz="1050" dirty="0"/>
              <a:t> </a:t>
            </a:r>
            <a:r>
              <a:rPr lang="en-US" sz="1050" b="1" dirty="0">
                <a:solidFill>
                  <a:schemeClr val="bg1"/>
                </a:solidFill>
              </a:rPr>
              <a:t>processing</a:t>
            </a:r>
            <a:r>
              <a:rPr lang="en-US" sz="1050" dirty="0"/>
              <a:t> affects individuals.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587068" y="3645219"/>
            <a:ext cx="14273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Transparency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6382" y="3886930"/>
            <a:ext cx="606999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The principle of </a:t>
            </a:r>
            <a:r>
              <a:rPr lang="en-US" b="1" dirty="0">
                <a:solidFill>
                  <a:schemeClr val="bg1"/>
                </a:solidFill>
              </a:rPr>
              <a:t>transparency</a:t>
            </a:r>
            <a:r>
              <a:rPr lang="en-US" dirty="0"/>
              <a:t> requires that any information and communication relating to the </a:t>
            </a:r>
            <a:r>
              <a:rPr lang="en-US" b="1" dirty="0">
                <a:solidFill>
                  <a:schemeClr val="bg1"/>
                </a:solidFill>
              </a:rPr>
              <a:t>processing</a:t>
            </a:r>
            <a:r>
              <a:rPr lang="en-US" dirty="0"/>
              <a:t> of those personal </a:t>
            </a:r>
            <a:r>
              <a:rPr lang="en-US" b="1" dirty="0">
                <a:solidFill>
                  <a:schemeClr val="bg1"/>
                </a:solidFill>
              </a:rPr>
              <a:t>data</a:t>
            </a:r>
            <a:r>
              <a:rPr lang="en-US" dirty="0"/>
              <a:t> be easily accessible and easy to understand, and that clear and plain language be used.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96" y="3923190"/>
            <a:ext cx="409575" cy="48577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274" y="5369551"/>
            <a:ext cx="514350" cy="46672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587068" y="5106642"/>
            <a:ext cx="9306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Purpose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86382" y="5348353"/>
            <a:ext cx="606999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The principle of </a:t>
            </a:r>
            <a:r>
              <a:rPr lang="en-US" b="1" dirty="0">
                <a:solidFill>
                  <a:schemeClr val="bg1"/>
                </a:solidFill>
              </a:rPr>
              <a:t>transparency</a:t>
            </a:r>
            <a:r>
              <a:rPr lang="en-US" dirty="0"/>
              <a:t> requires that any information and communication relating to the </a:t>
            </a:r>
            <a:r>
              <a:rPr lang="en-US" b="1" dirty="0">
                <a:solidFill>
                  <a:schemeClr val="bg1"/>
                </a:solidFill>
              </a:rPr>
              <a:t>processing</a:t>
            </a:r>
            <a:r>
              <a:rPr lang="en-US" dirty="0"/>
              <a:t> of those personal </a:t>
            </a:r>
            <a:r>
              <a:rPr lang="en-US" b="1" dirty="0">
                <a:solidFill>
                  <a:schemeClr val="bg1"/>
                </a:solidFill>
              </a:rPr>
              <a:t>data</a:t>
            </a:r>
            <a:r>
              <a:rPr lang="en-US" dirty="0"/>
              <a:t> be easily accessible and easy to understand, and that clear and plain language be used.</a:t>
            </a:r>
          </a:p>
        </p:txBody>
      </p:sp>
    </p:spTree>
    <p:extLst>
      <p:ext uri="{BB962C8B-B14F-4D97-AF65-F5344CB8AC3E}">
        <p14:creationId xmlns:p14="http://schemas.microsoft.com/office/powerpoint/2010/main" val="103835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51" y="4212639"/>
            <a:ext cx="7444291" cy="10779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51" y="2897364"/>
            <a:ext cx="7465807" cy="1081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35" y="334944"/>
            <a:ext cx="7476565" cy="10826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149" y="1616812"/>
            <a:ext cx="7421535" cy="1074669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7575" y="334944"/>
            <a:ext cx="2029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Principles relating to</a:t>
            </a:r>
            <a:endParaRPr lang="en-US" sz="16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7575" y="608950"/>
            <a:ext cx="2076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rocessing of</a:t>
            </a:r>
          </a:p>
          <a:p>
            <a:r>
              <a:rPr lang="en-US" sz="2000" dirty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ersonal data</a:t>
            </a:r>
            <a:endParaRPr lang="en-US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61159" y="423089"/>
            <a:ext cx="133921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Minimization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60473" y="632528"/>
            <a:ext cx="641915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Procure &amp; Process personal data </a:t>
            </a:r>
            <a:r>
              <a:rPr lang="en-US" b="1" dirty="0">
                <a:solidFill>
                  <a:schemeClr val="bg1"/>
                </a:solidFill>
              </a:rPr>
              <a:t>limited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to what is </a:t>
            </a:r>
            <a:r>
              <a:rPr lang="en-US" b="1" dirty="0">
                <a:solidFill>
                  <a:schemeClr val="bg1"/>
                </a:solidFill>
              </a:rPr>
              <a:t>necessary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for the purpose for which they are processed (not excessive). Focus on storage limit.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74" y="3309947"/>
            <a:ext cx="1599248" cy="2737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64" y="662740"/>
            <a:ext cx="362932" cy="42745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63" y="1974952"/>
            <a:ext cx="411323" cy="411323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361159" y="1655160"/>
            <a:ext cx="10438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Accuracy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60473" y="1853841"/>
            <a:ext cx="641915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Personal data shall </a:t>
            </a:r>
            <a:r>
              <a:rPr lang="en-US" dirty="0" smtClean="0"/>
              <a:t>be</a:t>
            </a:r>
            <a:r>
              <a:rPr lang="en-US" dirty="0"/>
              <a:t> </a:t>
            </a:r>
            <a:r>
              <a:rPr lang="en-US" b="1" dirty="0">
                <a:solidFill>
                  <a:schemeClr val="bg1"/>
                </a:solidFill>
              </a:rPr>
              <a:t>accurate</a:t>
            </a:r>
            <a:r>
              <a:rPr lang="en-US" dirty="0"/>
              <a:t> and, where </a:t>
            </a:r>
            <a:r>
              <a:rPr lang="en-US" b="1" dirty="0">
                <a:solidFill>
                  <a:schemeClr val="bg1"/>
                </a:solidFill>
              </a:rPr>
              <a:t>necessary</a:t>
            </a:r>
            <a:r>
              <a:rPr lang="en-US" dirty="0"/>
              <a:t>, kept up to date; every reasonable step must be taken to ensure that personal data that are inaccurate, having regard to the purposes for which they are processed, are erased or </a:t>
            </a:r>
            <a:r>
              <a:rPr lang="en-US" b="1" dirty="0">
                <a:solidFill>
                  <a:schemeClr val="bg1"/>
                </a:solidFill>
              </a:rPr>
              <a:t>rectified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without </a:t>
            </a:r>
            <a:r>
              <a:rPr lang="en-US" dirty="0" smtClean="0"/>
              <a:t>delay.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361159" y="2931841"/>
            <a:ext cx="12891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Storage</a:t>
            </a:r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Limit</a:t>
            </a:r>
            <a:endParaRPr lang="en-US" sz="1300" dirty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60473" y="3141280"/>
            <a:ext cx="641915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So</a:t>
            </a:r>
            <a:r>
              <a:rPr lang="en-US" dirty="0"/>
              <a:t>, even if you collect and use personal </a:t>
            </a:r>
            <a:r>
              <a:rPr lang="en-US" b="1" dirty="0">
                <a:solidFill>
                  <a:schemeClr val="bg1"/>
                </a:solidFill>
              </a:rPr>
              <a:t>data</a:t>
            </a:r>
            <a:r>
              <a:rPr lang="en-US" dirty="0"/>
              <a:t> fairly and lawfully, you cannot keep it for longer than you actually need </a:t>
            </a:r>
            <a:r>
              <a:rPr lang="en-US" dirty="0" smtClean="0"/>
              <a:t>it. </a:t>
            </a:r>
            <a:r>
              <a:rPr lang="en-US" dirty="0"/>
              <a:t>This is up to you, and will depend on how long you need the data for your specified purposes (</a:t>
            </a:r>
            <a:r>
              <a:rPr lang="en-US" b="1" dirty="0">
                <a:solidFill>
                  <a:schemeClr val="bg1"/>
                </a:solidFill>
              </a:rPr>
              <a:t>Exempt 8(1)</a:t>
            </a:r>
            <a:r>
              <a:rPr lang="en-US" dirty="0"/>
              <a:t>)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122" y="3239104"/>
            <a:ext cx="263648" cy="41544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361159" y="4258019"/>
            <a:ext cx="96770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Integrity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60473" y="4456700"/>
            <a:ext cx="641915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Integrity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chemeClr val="bg1"/>
                </a:solidFill>
              </a:rPr>
              <a:t>confidentiality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to process personal data in a manner that ensures appropriate security, protection against </a:t>
            </a:r>
            <a:r>
              <a:rPr lang="en-US" b="1" dirty="0">
                <a:solidFill>
                  <a:schemeClr val="bg1"/>
                </a:solidFill>
              </a:rPr>
              <a:t>unauthorized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or </a:t>
            </a:r>
            <a:r>
              <a:rPr lang="en-US" b="1" dirty="0">
                <a:solidFill>
                  <a:schemeClr val="bg1"/>
                </a:solidFill>
              </a:rPr>
              <a:t>unlawful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processing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chemeClr val="bg1"/>
                </a:solidFill>
              </a:rPr>
              <a:t>accidental loss</a:t>
            </a:r>
            <a:r>
              <a:rPr lang="en-US" dirty="0"/>
              <a:t>, </a:t>
            </a:r>
            <a:r>
              <a:rPr lang="en-US" b="1" dirty="0">
                <a:solidFill>
                  <a:schemeClr val="bg1"/>
                </a:solidFill>
              </a:rPr>
              <a:t>destruction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chemeClr val="bg1"/>
                </a:solidFill>
              </a:rPr>
              <a:t>damage</a:t>
            </a:r>
            <a:r>
              <a:rPr lang="en-US" dirty="0"/>
              <a:t>.  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32" y="4528891"/>
            <a:ext cx="319264" cy="3860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76" y="5500040"/>
            <a:ext cx="7409190" cy="107288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513" y="5870501"/>
            <a:ext cx="407600" cy="40760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361159" y="5626166"/>
            <a:ext cx="145264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err="1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Accountibility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60473" y="5846363"/>
            <a:ext cx="641915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The </a:t>
            </a:r>
            <a:r>
              <a:rPr lang="en-US" b="1" dirty="0">
                <a:solidFill>
                  <a:schemeClr val="bg1"/>
                </a:solidFill>
              </a:rPr>
              <a:t>accountability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principle requires controllers and processors to take responsibility for their processing activities and for how they comply with data protection </a:t>
            </a:r>
            <a:r>
              <a:rPr lang="en-US" b="1" dirty="0">
                <a:solidFill>
                  <a:schemeClr val="bg1"/>
                </a:solidFill>
              </a:rPr>
              <a:t>principles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399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7064" y="2879879"/>
            <a:ext cx="3742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of the</a:t>
            </a:r>
            <a:endParaRPr lang="en-US" sz="4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5546" y="3503638"/>
            <a:ext cx="5049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Data subject</a:t>
            </a:r>
            <a:endParaRPr lang="en-US" sz="48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29425" y="719457"/>
            <a:ext cx="1909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13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13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61699" y="971260"/>
            <a:ext cx="1372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Art. 12-23 GDPR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134" y="6497161"/>
            <a:ext cx="1304730" cy="2233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73357" y="2710602"/>
            <a:ext cx="1288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Transparency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81940" y="2592264"/>
            <a:ext cx="1938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Information &amp; access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to personal data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3357" y="3622407"/>
            <a:ext cx="1405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Rectification &amp;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erasure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381940" y="3493315"/>
            <a:ext cx="1938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Right </a:t>
            </a:r>
            <a:r>
              <a:rPr lang="en-US" sz="1600" dirty="0">
                <a:solidFill>
                  <a:schemeClr val="bg1"/>
                </a:solidFill>
              </a:rPr>
              <a:t>to object and automated individual decision - </a:t>
            </a:r>
            <a:r>
              <a:rPr lang="en-US" sz="1600" dirty="0" smtClean="0">
                <a:solidFill>
                  <a:schemeClr val="bg1"/>
                </a:solidFill>
              </a:rPr>
              <a:t>making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73357" y="4672997"/>
            <a:ext cx="1159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Restrictions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81940" y="4672997"/>
            <a:ext cx="1741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Notified on breach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59" y="2622674"/>
            <a:ext cx="409575" cy="4953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005545" y="4495670"/>
            <a:ext cx="4814341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Every data subjects have the following 6 </a:t>
            </a:r>
            <a:r>
              <a:rPr lang="en-US" sz="1400" b="1" dirty="0">
                <a:solidFill>
                  <a:schemeClr val="bg1"/>
                </a:solidFill>
              </a:rPr>
              <a:t>rights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775" y="2636991"/>
            <a:ext cx="409575" cy="485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10" y="3688852"/>
            <a:ext cx="514350" cy="495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71" y="3661163"/>
            <a:ext cx="419100" cy="4953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62" y="4615881"/>
            <a:ext cx="447675" cy="4953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858" y="4615881"/>
            <a:ext cx="5429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4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76460" y="2688840"/>
            <a:ext cx="1039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of the </a:t>
            </a:r>
            <a:endParaRPr lang="en-US" sz="2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195" y="3298367"/>
            <a:ext cx="20762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Data </a:t>
            </a:r>
          </a:p>
          <a:p>
            <a:r>
              <a:rPr lang="en-US" sz="28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subject</a:t>
            </a:r>
            <a:endParaRPr lang="en-US" sz="24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60" y="6257453"/>
            <a:ext cx="1599248" cy="2737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501006" y="337028"/>
            <a:ext cx="14273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Transparency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00320" y="643289"/>
            <a:ext cx="64191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</a:pPr>
            <a:r>
              <a:rPr lang="en-US" sz="1100" b="1" dirty="0">
                <a:solidFill>
                  <a:schemeClr val="bg1"/>
                </a:solidFill>
              </a:rPr>
              <a:t>Transparency</a:t>
            </a:r>
            <a:r>
              <a:rPr lang="en-US" sz="1100" dirty="0"/>
              <a:t> implies that any information and communication concerning the processing of personal data must be easily accessible and easy to understand.</a:t>
            </a:r>
            <a:endParaRPr lang="en-US" sz="11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81" y="472464"/>
            <a:ext cx="409575" cy="48577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501005" y="1363754"/>
            <a:ext cx="322530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30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Arial" panose="020B0604020202020204" pitchFamily="34" charset="0"/>
              </a:rPr>
              <a:t>Information &amp; access to </a:t>
            </a:r>
            <a:r>
              <a:rPr lang="en-US" dirty="0"/>
              <a:t>personal data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500320" y="1616225"/>
            <a:ext cx="64191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</a:pPr>
            <a:r>
              <a:rPr lang="en-US" sz="1100" dirty="0"/>
              <a:t>The provision of </a:t>
            </a:r>
            <a:r>
              <a:rPr lang="en-US" sz="1100" b="1" dirty="0">
                <a:solidFill>
                  <a:schemeClr val="bg1"/>
                </a:solidFill>
              </a:rPr>
              <a:t>right of access</a:t>
            </a:r>
            <a:r>
              <a:rPr lang="en-US" sz="1100" dirty="0"/>
              <a:t> means that controllers/DPO are required to provide </a:t>
            </a:r>
            <a:r>
              <a:rPr lang="en-US" sz="1100" b="1" dirty="0">
                <a:solidFill>
                  <a:schemeClr val="bg1"/>
                </a:solidFill>
              </a:rPr>
              <a:t>data subjects</a:t>
            </a:r>
            <a:r>
              <a:rPr lang="en-US" sz="1100" dirty="0"/>
              <a:t>, i.e., natural persons whose personal information is being collected, a copy of their processed personal data upon request</a:t>
            </a:r>
            <a:endParaRPr lang="en-US" sz="1100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81" y="1574496"/>
            <a:ext cx="409575" cy="4953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82" y="2686053"/>
            <a:ext cx="450344" cy="43366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5501006" y="2465856"/>
            <a:ext cx="244983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Rectification </a:t>
            </a:r>
            <a:r>
              <a:rPr lang="en-US" sz="13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3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Erasure</a:t>
            </a:r>
            <a:endParaRPr lang="en-US" sz="13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00320" y="2696813"/>
            <a:ext cx="64191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</a:pPr>
            <a:r>
              <a:rPr lang="en-US" sz="1100" b="1" dirty="0" smtClean="0">
                <a:solidFill>
                  <a:schemeClr val="bg1"/>
                </a:solidFill>
              </a:rPr>
              <a:t>Data </a:t>
            </a:r>
            <a:r>
              <a:rPr lang="en-US" sz="1100" b="1" dirty="0">
                <a:solidFill>
                  <a:schemeClr val="bg1"/>
                </a:solidFill>
              </a:rPr>
              <a:t>subject </a:t>
            </a:r>
            <a:r>
              <a:rPr lang="en-US" sz="1100" dirty="0"/>
              <a:t>have the right to have personal data concerning him or her rectified and a </a:t>
            </a:r>
            <a:r>
              <a:rPr lang="en-US" sz="1100" b="1" dirty="0">
                <a:solidFill>
                  <a:schemeClr val="bg1"/>
                </a:solidFill>
              </a:rPr>
              <a:t>'right to be forgotten</a:t>
            </a:r>
            <a:r>
              <a:rPr lang="en-US" sz="1100" dirty="0"/>
              <a:t>' where the retention of such data infringes this Regulation or Union or Member State law to which the controller/DPO is subject.</a:t>
            </a:r>
            <a:endParaRPr lang="en-US" sz="1100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756" y="3735975"/>
            <a:ext cx="419100" cy="4953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501006" y="3537870"/>
            <a:ext cx="509626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30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Right to object </a:t>
            </a:r>
            <a:r>
              <a:rPr lang="en-US" dirty="0">
                <a:latin typeface="Arial" panose="020B0604020202020204" pitchFamily="34" charset="0"/>
              </a:rPr>
              <a:t>and automated individual </a:t>
            </a:r>
            <a:r>
              <a:rPr lang="en-US" dirty="0"/>
              <a:t>decision - making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00319" y="3779583"/>
            <a:ext cx="64191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</a:pPr>
            <a:r>
              <a:rPr lang="en-US" sz="1100" dirty="0"/>
              <a:t>The </a:t>
            </a:r>
            <a:r>
              <a:rPr lang="en-US" sz="1100" b="1" dirty="0">
                <a:solidFill>
                  <a:schemeClr val="bg1"/>
                </a:solidFill>
              </a:rPr>
              <a:t>data subject</a:t>
            </a:r>
            <a:r>
              <a:rPr lang="en-US" sz="1100" dirty="0"/>
              <a:t> shall have the right not to be subject to a decision based solely on </a:t>
            </a:r>
            <a:r>
              <a:rPr lang="en-US" sz="1100" b="1" dirty="0">
                <a:solidFill>
                  <a:schemeClr val="bg1"/>
                </a:solidFill>
              </a:rPr>
              <a:t>automated processing</a:t>
            </a:r>
            <a:r>
              <a:rPr lang="en-US" sz="1100" dirty="0"/>
              <a:t>, including profiling, which produces legal effects concerning him or her or similarly significantly affects him or her.</a:t>
            </a:r>
            <a:endParaRPr lang="en-US" sz="1100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951" y="4847532"/>
            <a:ext cx="447675" cy="495300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5501006" y="4650730"/>
            <a:ext cx="12913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30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Restrictions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500319" y="4892443"/>
            <a:ext cx="64191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  <a:defRPr sz="11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The provision of </a:t>
            </a:r>
            <a:r>
              <a:rPr lang="en-US" b="1" dirty="0">
                <a:solidFill>
                  <a:schemeClr val="bg1"/>
                </a:solidFill>
              </a:rPr>
              <a:t>right of access</a:t>
            </a:r>
            <a:r>
              <a:rPr lang="en-US" dirty="0"/>
              <a:t> means that controllers/DPO are required to provide data subjects, i.e., natural persons whose personal information is being collected, a copy of their processed personal data upon request</a:t>
            </a:r>
            <a:endParaRPr lang="en-US" dirty="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80" y="5958609"/>
            <a:ext cx="449333" cy="409917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501006" y="5737174"/>
            <a:ext cx="18660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30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Notified on breach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500319" y="5978887"/>
            <a:ext cx="64191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00000"/>
              </a:lnSpc>
              <a:spcBef>
                <a:spcPts val="100"/>
              </a:spcBef>
              <a:spcAft>
                <a:spcPts val="200"/>
              </a:spcAft>
              <a:defRPr sz="11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</a:rPr>
              <a:t>EU</a:t>
            </a:r>
            <a:r>
              <a:rPr lang="en-US" b="1" dirty="0">
                <a:solidFill>
                  <a:schemeClr val="bg1"/>
                </a:solidFill>
              </a:rPr>
              <a:t> data protection law</a:t>
            </a:r>
            <a:r>
              <a:rPr lang="en-US" dirty="0"/>
              <a:t> gives data subjects the </a:t>
            </a:r>
            <a:r>
              <a:rPr lang="en-US" b="1" dirty="0">
                <a:solidFill>
                  <a:schemeClr val="bg1"/>
                </a:solidFill>
              </a:rPr>
              <a:t>right to restrict</a:t>
            </a:r>
            <a:r>
              <a:rPr lang="en-US" dirty="0"/>
              <a:t> the processing of personal data about them in certain circumstances. </a:t>
            </a:r>
            <a:r>
              <a:rPr lang="en-US" dirty="0"/>
              <a:t>This means that a data subject can limit how an organization uses data about him/her. This is an alternative to requesting data erasure.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7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37874" y="1998085"/>
            <a:ext cx="98799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These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are the must have </a:t>
            </a:r>
            <a:r>
              <a:rPr lang="en-US" sz="1400" b="1" dirty="0">
                <a:solidFill>
                  <a:schemeClr val="bg1"/>
                </a:solidFill>
              </a:rPr>
              <a:t>roles for a GDPR compliant organization</a:t>
            </a:r>
            <a:r>
              <a:rPr lang="en-US" sz="1400" dirty="0"/>
              <a:t>. But for most SaaS (B2B types) companies, they have </a:t>
            </a:r>
            <a:r>
              <a:rPr lang="en-US" sz="1400" b="1" dirty="0">
                <a:solidFill>
                  <a:schemeClr val="bg1"/>
                </a:solidFill>
              </a:rPr>
              <a:t>data processor </a:t>
            </a:r>
            <a:r>
              <a:rPr lang="en-US" sz="1400" dirty="0"/>
              <a:t>and </a:t>
            </a:r>
            <a:r>
              <a:rPr lang="en-US" sz="1400" b="1" dirty="0">
                <a:solidFill>
                  <a:schemeClr val="bg1"/>
                </a:solidFill>
              </a:rPr>
              <a:t>data protection officer </a:t>
            </a:r>
            <a:r>
              <a:rPr lang="en-US" sz="1400" dirty="0"/>
              <a:t>at their end while the controller is the business entity with which they have signed the contract. 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737873" y="676425"/>
            <a:ext cx="3742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Roles for a 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355" y="1192604"/>
            <a:ext cx="5609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GDPR Organization</a:t>
            </a:r>
            <a:endParaRPr lang="en-US" sz="36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134" y="6529435"/>
            <a:ext cx="1304730" cy="2233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94534" y="3760566"/>
            <a:ext cx="1022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Controller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94534" y="4756090"/>
            <a:ext cx="1432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Data Processor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4534" y="5751614"/>
            <a:ext cx="2102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Data Protection Officer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20178" y="757108"/>
            <a:ext cx="2838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20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52452" y="1170280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Art. 24 - 43 GDPR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73" y="5599719"/>
            <a:ext cx="495300" cy="4953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55" y="4677717"/>
            <a:ext cx="495300" cy="495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73" y="3682193"/>
            <a:ext cx="495300" cy="49530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V="1">
            <a:off x="737873" y="4422226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16355" y="5413334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3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25" y="2713939"/>
            <a:ext cx="2947082" cy="3749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866" y="111568"/>
            <a:ext cx="1304730" cy="2233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758" y="4823765"/>
            <a:ext cx="2921714" cy="37168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25" y="543622"/>
            <a:ext cx="2921713" cy="371682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016" y="5097136"/>
            <a:ext cx="495300" cy="495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016" y="3007478"/>
            <a:ext cx="495300" cy="495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11" y="837161"/>
            <a:ext cx="495300" cy="495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81453" y="1479806"/>
            <a:ext cx="1166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Controller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0289" y="3650123"/>
            <a:ext cx="1692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Data Processor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78670" y="5757376"/>
            <a:ext cx="179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Data Protection </a:t>
            </a:r>
          </a:p>
          <a:p>
            <a:pPr algn="ctr"/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Officer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73163" y="641635"/>
            <a:ext cx="5055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/>
              <a:t>The </a:t>
            </a:r>
            <a:r>
              <a:rPr lang="en-US" sz="1200" b="1" dirty="0">
                <a:solidFill>
                  <a:schemeClr val="bg1"/>
                </a:solidFill>
              </a:rPr>
              <a:t>data controller</a:t>
            </a:r>
            <a:r>
              <a:rPr lang="en-US" sz="1200" dirty="0"/>
              <a:t> determines the purposes for which and the means by which personal </a:t>
            </a:r>
            <a:r>
              <a:rPr lang="en-US" sz="1200" b="1" dirty="0">
                <a:solidFill>
                  <a:schemeClr val="bg1"/>
                </a:solidFill>
              </a:rPr>
              <a:t>data</a:t>
            </a:r>
            <a:r>
              <a:rPr lang="en-US" sz="1200" dirty="0"/>
              <a:t> is </a:t>
            </a:r>
            <a:r>
              <a:rPr lang="en-US" sz="1200" b="1" dirty="0">
                <a:solidFill>
                  <a:schemeClr val="bg1"/>
                </a:solidFill>
              </a:rPr>
              <a:t>processed</a:t>
            </a:r>
            <a:r>
              <a:rPr lang="en-US" sz="1200" dirty="0"/>
              <a:t>. </a:t>
            </a:r>
            <a:r>
              <a:rPr lang="en-US" sz="1200" dirty="0"/>
              <a:t>So, if your </a:t>
            </a:r>
            <a:r>
              <a:rPr lang="en-US" sz="1200" dirty="0" smtClean="0"/>
              <a:t>company/organization </a:t>
            </a:r>
            <a:r>
              <a:rPr lang="en-US" sz="1200" dirty="0"/>
              <a:t>decides 'why' and 'how' the </a:t>
            </a:r>
            <a:r>
              <a:rPr lang="en-US" sz="1200" b="1" dirty="0">
                <a:solidFill>
                  <a:schemeClr val="bg1"/>
                </a:solidFill>
              </a:rPr>
              <a:t>personal data</a:t>
            </a:r>
            <a:r>
              <a:rPr lang="en-US" sz="1200" dirty="0"/>
              <a:t> should be </a:t>
            </a:r>
            <a:r>
              <a:rPr lang="en-US" sz="1200" b="1" dirty="0">
                <a:solidFill>
                  <a:schemeClr val="bg1"/>
                </a:solidFill>
              </a:rPr>
              <a:t>processed</a:t>
            </a:r>
            <a:r>
              <a:rPr lang="en-US" sz="1200" dirty="0"/>
              <a:t> it is the </a:t>
            </a:r>
            <a:r>
              <a:rPr lang="en-US" sz="1200" b="1" dirty="0">
                <a:solidFill>
                  <a:schemeClr val="bg1"/>
                </a:solidFill>
              </a:rPr>
              <a:t>data controller</a:t>
            </a:r>
            <a:r>
              <a:rPr lang="en-US" sz="1200" dirty="0"/>
              <a:t>.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6438" y="2248101"/>
            <a:ext cx="2463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Roles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 </a:t>
            </a:r>
            <a:endParaRPr lang="en-US" sz="2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438" y="2840642"/>
            <a:ext cx="2323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GDPR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Organization</a:t>
            </a:r>
            <a:endParaRPr lang="en-US" sz="20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3163" y="2657237"/>
            <a:ext cx="50558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2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Design, create, and implement IT </a:t>
            </a:r>
            <a:r>
              <a:rPr lang="en-US" b="1" dirty="0">
                <a:solidFill>
                  <a:schemeClr val="bg1"/>
                </a:solidFill>
              </a:rPr>
              <a:t>processes</a:t>
            </a:r>
            <a:r>
              <a:rPr lang="en-US" dirty="0"/>
              <a:t> and systems that would enable the </a:t>
            </a:r>
            <a:r>
              <a:rPr lang="en-US" b="1" dirty="0">
                <a:solidFill>
                  <a:schemeClr val="bg1"/>
                </a:solidFill>
              </a:rPr>
              <a:t>data controller</a:t>
            </a:r>
            <a:r>
              <a:rPr lang="en-US" dirty="0"/>
              <a:t> to gather personal </a:t>
            </a:r>
            <a:r>
              <a:rPr lang="en-US" b="1" dirty="0">
                <a:solidFill>
                  <a:schemeClr val="bg1"/>
                </a:solidFill>
              </a:rPr>
              <a:t>data</a:t>
            </a:r>
            <a:r>
              <a:rPr lang="en-US" dirty="0"/>
              <a:t>. Use tools and strategies to gather personal </a:t>
            </a:r>
            <a:r>
              <a:rPr lang="en-US" b="1" dirty="0">
                <a:solidFill>
                  <a:schemeClr val="bg1"/>
                </a:solidFill>
              </a:rPr>
              <a:t>data</a:t>
            </a:r>
            <a:r>
              <a:rPr lang="en-US" dirty="0"/>
              <a:t>. Implement security measures that would safeguard personal data. Store personal data gathered/sent by the data controller.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573163" y="4832558"/>
            <a:ext cx="50558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2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 The </a:t>
            </a:r>
            <a:r>
              <a:rPr lang="en-US" b="1" dirty="0">
                <a:solidFill>
                  <a:schemeClr val="bg1"/>
                </a:solidFill>
              </a:rPr>
              <a:t>data protection officer</a:t>
            </a:r>
            <a:r>
              <a:rPr lang="en-US" dirty="0"/>
              <a:t> is a </a:t>
            </a:r>
            <a:r>
              <a:rPr lang="en-US" b="1" dirty="0">
                <a:solidFill>
                  <a:schemeClr val="bg1"/>
                </a:solidFill>
              </a:rPr>
              <a:t>mandatory role</a:t>
            </a:r>
            <a:r>
              <a:rPr lang="en-US" dirty="0"/>
              <a:t> for all companies that collect or process EU citizens' personal data. DPOs are responsible for educating the company and its employees about compliance, </a:t>
            </a:r>
            <a:r>
              <a:rPr lang="en-US" b="1" dirty="0">
                <a:solidFill>
                  <a:schemeClr val="bg1"/>
                </a:solidFill>
              </a:rPr>
              <a:t>training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the staff involved in data processing, and conducting regular </a:t>
            </a:r>
            <a:r>
              <a:rPr lang="en-US" b="1" dirty="0">
                <a:solidFill>
                  <a:schemeClr val="bg1"/>
                </a:solidFill>
              </a:rPr>
              <a:t>security</a:t>
            </a:r>
            <a:r>
              <a:rPr lang="en-US" dirty="0"/>
              <a:t> audits.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19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898" y="111568"/>
            <a:ext cx="1304730" cy="2233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1154" y="771381"/>
            <a:ext cx="4437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Administrative</a:t>
            </a:r>
            <a:endParaRPr lang="en-US" sz="40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6634" y="644119"/>
            <a:ext cx="1866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fines</a:t>
            </a:r>
            <a:endParaRPr lang="en-US" sz="4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1154" y="2458750"/>
            <a:ext cx="240462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fault is on </a:t>
            </a:r>
            <a:r>
              <a:rPr lang="en-US" sz="15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Controller, Data processor or the Data protection officer</a:t>
            </a:r>
            <a:endParaRPr lang="en-US" sz="1500" dirty="0" smtClean="0">
              <a:solidFill>
                <a:srgbClr val="F8BE53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1154" y="4117221"/>
            <a:ext cx="24046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fault is on </a:t>
            </a:r>
            <a:r>
              <a:rPr lang="en-US" sz="15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basic principles for processing</a:t>
            </a:r>
            <a:r>
              <a:rPr lang="en-US" sz="15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, consent, data subject rights, audit failure or noncompliance, no notice of data breach.</a:t>
            </a:r>
            <a:endParaRPr lang="en-US" sz="1500" dirty="0" smtClean="0">
              <a:solidFill>
                <a:srgbClr val="F8BE53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801154" y="3905840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47246" y="2458750"/>
            <a:ext cx="62988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Administrative fines up to </a:t>
            </a:r>
            <a:r>
              <a:rPr lang="en-US" sz="1400" b="1" dirty="0">
                <a:solidFill>
                  <a:schemeClr val="bg1"/>
                </a:solidFill>
              </a:rPr>
              <a:t>10,000,000 EUR</a:t>
            </a:r>
            <a:r>
              <a:rPr lang="en-US" sz="1400" dirty="0"/>
              <a:t>, or in the case of an undertaking, up </a:t>
            </a:r>
            <a:r>
              <a:rPr lang="en-US" sz="1400" b="1" dirty="0">
                <a:solidFill>
                  <a:schemeClr val="bg1"/>
                </a:solidFill>
              </a:rPr>
              <a:t>to 2% of the total worldwide annual turnover of the preceding financial year</a:t>
            </a:r>
            <a:r>
              <a:rPr lang="en-US" sz="1400" dirty="0"/>
              <a:t>, whichever is higher.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47246" y="4117220"/>
            <a:ext cx="62988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Administrative fines up to </a:t>
            </a:r>
            <a:r>
              <a:rPr lang="en-US" sz="1400" b="1" dirty="0">
                <a:solidFill>
                  <a:schemeClr val="bg1"/>
                </a:solidFill>
              </a:rPr>
              <a:t>20,000,000 EUR</a:t>
            </a:r>
            <a:r>
              <a:rPr lang="en-US" sz="1400" dirty="0"/>
              <a:t>, or in </a:t>
            </a:r>
            <a:r>
              <a:rPr lang="en-US" sz="1400" dirty="0" smtClean="0"/>
              <a:t>the </a:t>
            </a:r>
            <a:r>
              <a:rPr lang="en-US" sz="1400" dirty="0"/>
              <a:t>case of an undertaking, up to </a:t>
            </a:r>
            <a:r>
              <a:rPr lang="en-US" sz="1400" b="1" dirty="0">
                <a:solidFill>
                  <a:schemeClr val="bg1"/>
                </a:solidFill>
              </a:rPr>
              <a:t>4% of the total worldwide annual turnover of the preceding financial year</a:t>
            </a:r>
            <a:r>
              <a:rPr lang="en-US" sz="1400" dirty="0"/>
              <a:t>, whichever is higher.</a:t>
            </a:r>
            <a:endParaRPr lang="en-US" sz="1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46" y="2750682"/>
            <a:ext cx="743425" cy="6783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46" y="4322335"/>
            <a:ext cx="743425" cy="67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6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382" y="111568"/>
            <a:ext cx="1304730" cy="2233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11" y="2439037"/>
            <a:ext cx="24635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endParaRPr lang="en-US" sz="26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11" y="2872917"/>
            <a:ext cx="219739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sz="26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2361" y="786261"/>
            <a:ext cx="13933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First </a:t>
            </a:r>
          </a:p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GDPR</a:t>
            </a:r>
          </a:p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Compliant </a:t>
            </a:r>
          </a:p>
          <a:p>
            <a:r>
              <a:rPr lang="en-US" sz="16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ompany</a:t>
            </a:r>
            <a:endParaRPr lang="en-US" sz="16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3163" y="630877"/>
            <a:ext cx="5055854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342900" indent="-3429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QXRS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/>
              <a:t>Becomes the First GDPR Compliant Company in India, 26</a:t>
            </a:r>
            <a:r>
              <a:rPr lang="en-US" sz="1200" baseline="30000" dirty="0"/>
              <a:t>th</a:t>
            </a:r>
            <a:r>
              <a:rPr lang="en-US" sz="1200" dirty="0"/>
              <a:t> June 2018.</a:t>
            </a:r>
          </a:p>
          <a:p>
            <a:pPr marL="342900" indent="-3429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Exponea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/>
              <a:t>becomes the first GDPR-certified SaaS company in the world, 25th May 2018</a:t>
            </a:r>
            <a:r>
              <a:rPr lang="en-US" sz="1200" dirty="0" smtClean="0"/>
              <a:t>.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573163" y="2796519"/>
            <a:ext cx="5055854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457200" lvl="0" indent="-4572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Since GDPR is </a:t>
            </a:r>
            <a:r>
              <a:rPr lang="en-US" sz="1200" b="1" dirty="0">
                <a:solidFill>
                  <a:schemeClr val="bg1"/>
                </a:solidFill>
              </a:rPr>
              <a:t>self certification </a:t>
            </a:r>
            <a:r>
              <a:rPr lang="en-US" sz="1200" dirty="0"/>
              <a:t>so there is no official record of how many companies worldwide are GDPR certified.</a:t>
            </a:r>
          </a:p>
          <a:p>
            <a:pPr marL="457200" lvl="0" indent="-4572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But from gathered information, it ranges from </a:t>
            </a:r>
            <a:r>
              <a:rPr lang="en-US" sz="1200" b="1" dirty="0">
                <a:solidFill>
                  <a:schemeClr val="bg1"/>
                </a:solidFill>
              </a:rPr>
              <a:t>1.5 L to 2.3 L  SaaS companies worldwide</a:t>
            </a:r>
            <a:r>
              <a:rPr lang="en-US" sz="1200" dirty="0"/>
              <a:t>.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4952361" y="2971377"/>
            <a:ext cx="1425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Total</a:t>
            </a:r>
          </a:p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SaaS</a:t>
            </a:r>
          </a:p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Companies</a:t>
            </a:r>
            <a:endParaRPr lang="en-US" sz="16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3163" y="4888756"/>
            <a:ext cx="5055854" cy="132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457200" lvl="0" indent="-457200" defTabSz="120015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 sz="12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Google</a:t>
            </a:r>
            <a:r>
              <a:rPr lang="en-US" dirty="0"/>
              <a:t>, 2019-01-21, €50 million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Bisnode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(business, credit and market information), 2019-03-15, €220,000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Marriott </a:t>
            </a:r>
            <a:r>
              <a:rPr lang="en-US" dirty="0" smtClean="0"/>
              <a:t>International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959774" y="5106643"/>
            <a:ext cx="14474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SaaS</a:t>
            </a:r>
          </a:p>
          <a:p>
            <a:r>
              <a:rPr lang="en-US" sz="16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ompanies</a:t>
            </a:r>
          </a:p>
          <a:p>
            <a:r>
              <a:rPr lang="en-US" sz="16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ined so far</a:t>
            </a:r>
            <a:endParaRPr lang="en-US" sz="16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6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3638" y="2603352"/>
            <a:ext cx="2463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 of</a:t>
            </a:r>
            <a:endParaRPr lang="en-US" sz="4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3638" y="3156434"/>
            <a:ext cx="32271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Contents</a:t>
            </a:r>
            <a:endParaRPr lang="en-US" sz="44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654" y="1201616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8654" y="1475626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GDPR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87846" y="1027708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01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0798" y="1201616"/>
            <a:ext cx="2137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General Overview of </a:t>
            </a:r>
            <a:r>
              <a:rPr lang="en-US" sz="1400" dirty="0" smtClean="0">
                <a:solidFill>
                  <a:schemeClr val="bg1"/>
                </a:solidFill>
              </a:rPr>
              <a:t>GDPR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87846" y="1401361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02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10798" y="1570948"/>
            <a:ext cx="5380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What constitutes “Personal Data”?  and The Life Cycle of Personal Data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87846" y="1775014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03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0798" y="1940280"/>
            <a:ext cx="2641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Basis of data processing (lawful)?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87846" y="2148789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04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0798" y="2314055"/>
            <a:ext cx="1827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Types of personal data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4572000" y="2818493"/>
            <a:ext cx="6949440" cy="322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48654" y="3146815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654" y="3420825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Principles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87846" y="2979790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05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10798" y="3153698"/>
            <a:ext cx="2413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The Life Cycle of Personal Data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87846" y="335344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06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10798" y="3523030"/>
            <a:ext cx="2408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Basis of data lawful processing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87846" y="3727096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07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10798" y="3892362"/>
            <a:ext cx="37245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Principles relating to processing of personal data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4572000" y="4420939"/>
            <a:ext cx="6949440" cy="322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48654" y="4749261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&amp;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8654" y="5023271"/>
            <a:ext cx="1098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Penalties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87846" y="4582236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08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10798" y="4756144"/>
            <a:ext cx="2041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Rights of the data subject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87846" y="4955889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09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10798" y="5125476"/>
            <a:ext cx="2372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Roles for a GDPR Organization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87846" y="5329542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F86B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10</a:t>
            </a:r>
            <a:endParaRPr lang="en-US" sz="2000" dirty="0" smtClean="0">
              <a:solidFill>
                <a:srgbClr val="5F86B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10798" y="5494808"/>
            <a:ext cx="849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Penalties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794" y="108038"/>
            <a:ext cx="1471419" cy="2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2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395" y="287288"/>
            <a:ext cx="3742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 fines &amp;</a:t>
            </a:r>
            <a:endParaRPr lang="en-US" sz="4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877" y="878773"/>
            <a:ext cx="5049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notices</a:t>
            </a:r>
            <a:endParaRPr lang="en-US" sz="54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7652" y="425786"/>
            <a:ext cx="1959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see </a:t>
            </a:r>
            <a:r>
              <a:rPr lang="en-US" sz="1300" dirty="0">
                <a:solidFill>
                  <a:schemeClr val="bg1"/>
                </a:solidFill>
                <a:latin typeface="Arial Black" panose="020B0A04020102020204" pitchFamily="34" charset="0"/>
              </a:rPr>
              <a:t>complete list</a:t>
            </a:r>
            <a:r>
              <a:rPr lang="en-US" sz="1300" dirty="0" smtClean="0">
                <a:solidFill>
                  <a:schemeClr val="bg1"/>
                </a:solidFill>
              </a:rPr>
              <a:t>,</a:t>
            </a:r>
          </a:p>
          <a:p>
            <a:r>
              <a:rPr lang="en-US" sz="1300" dirty="0" smtClean="0"/>
              <a:t>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click here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86" y="6497161"/>
            <a:ext cx="1304730" cy="2233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2940" y="2399164"/>
            <a:ext cx="239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Company/Organization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77587" y="2399164"/>
            <a:ext cx="944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Amount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7954" y="2380744"/>
            <a:ext cx="90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Reason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7954" y="3067620"/>
            <a:ext cx="53895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>
                <a:solidFill>
                  <a:schemeClr val="bg1"/>
                </a:solidFill>
              </a:rPr>
              <a:t>Insufficient transparency</a:t>
            </a:r>
            <a:r>
              <a:rPr lang="en-US" sz="1100" dirty="0"/>
              <a:t>, </a:t>
            </a:r>
            <a:r>
              <a:rPr lang="en-US" sz="1100" b="1" dirty="0">
                <a:solidFill>
                  <a:schemeClr val="bg1"/>
                </a:solidFill>
              </a:rPr>
              <a:t>control</a:t>
            </a:r>
            <a:r>
              <a:rPr lang="en-US" sz="1100" dirty="0"/>
              <a:t>, and </a:t>
            </a:r>
            <a:r>
              <a:rPr lang="en-US" sz="1100" b="1" dirty="0">
                <a:solidFill>
                  <a:schemeClr val="bg1"/>
                </a:solidFill>
              </a:rPr>
              <a:t>consent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/>
              <a:t>over the processing of personal data for the purposes of behavioral advertising</a:t>
            </a:r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4177587" y="3073196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€ </a:t>
            </a:r>
            <a:r>
              <a:rPr lang="en-US" sz="1100" dirty="0" smtClean="0"/>
              <a:t>50 </a:t>
            </a:r>
            <a:r>
              <a:rPr lang="en-US" sz="1100" b="1" dirty="0" smtClean="0">
                <a:solidFill>
                  <a:schemeClr val="bg1"/>
                </a:solidFill>
              </a:rPr>
              <a:t>Million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40" y="3067619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Google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smtClean="0"/>
              <a:t>(France)</a:t>
            </a:r>
            <a:endParaRPr lang="en-US" sz="1100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801035" y="3708055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17954" y="3782194"/>
            <a:ext cx="538954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Failure to undertake sufficient due diligence when acquiring Starwood hotels group, whose systems were compromised in 2014, exposing </a:t>
            </a:r>
            <a:r>
              <a:rPr lang="en-US" sz="1100" dirty="0" smtClean="0"/>
              <a:t>approximately </a:t>
            </a:r>
            <a:r>
              <a:rPr lang="en-US" sz="1100" b="1" dirty="0">
                <a:solidFill>
                  <a:schemeClr val="bg1"/>
                </a:solidFill>
              </a:rPr>
              <a:t>339 million guest </a:t>
            </a:r>
            <a:r>
              <a:rPr lang="en-US" sz="1100" b="1" dirty="0" smtClean="0">
                <a:solidFill>
                  <a:schemeClr val="bg1"/>
                </a:solidFill>
              </a:rPr>
              <a:t>records.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7587" y="3787770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£ 99</a:t>
            </a:r>
            <a:r>
              <a:rPr lang="en-US" sz="1100" dirty="0" smtClean="0"/>
              <a:t> </a:t>
            </a:r>
            <a:r>
              <a:rPr lang="en-US" sz="1100" b="1" dirty="0" smtClean="0">
                <a:solidFill>
                  <a:schemeClr val="bg1"/>
                </a:solidFill>
              </a:rPr>
              <a:t>Million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2940" y="3782193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Marriott international </a:t>
            </a:r>
            <a:r>
              <a:rPr lang="en-US" sz="1100" dirty="0" smtClean="0"/>
              <a:t>(UK)</a:t>
            </a:r>
            <a:endParaRPr lang="en-US" sz="11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801034" y="4699811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17954" y="4776657"/>
            <a:ext cx="53895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Use of poor </a:t>
            </a:r>
            <a:r>
              <a:rPr lang="en-US" sz="1100" dirty="0" smtClean="0"/>
              <a:t>security </a:t>
            </a:r>
            <a:r>
              <a:rPr lang="en-US" sz="1100" dirty="0"/>
              <a:t>arrangements that resulted in a 2018 web skimming attack affecting </a:t>
            </a:r>
            <a:r>
              <a:rPr lang="en-US" sz="1100" b="1" dirty="0">
                <a:solidFill>
                  <a:schemeClr val="bg1"/>
                </a:solidFill>
              </a:rPr>
              <a:t>500,000 consumers</a:t>
            </a:r>
            <a:r>
              <a:rPr lang="en-US" sz="1100" dirty="0"/>
              <a:t>.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7587" y="4782233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£ 183</a:t>
            </a:r>
            <a:r>
              <a:rPr lang="en-US" sz="1100" dirty="0" smtClean="0"/>
              <a:t> </a:t>
            </a:r>
            <a:r>
              <a:rPr lang="en-US" sz="1100" b="1" dirty="0" smtClean="0">
                <a:solidFill>
                  <a:schemeClr val="bg1"/>
                </a:solidFill>
              </a:rPr>
              <a:t>Million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42940" y="4776656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British Airways</a:t>
            </a:r>
            <a:r>
              <a:rPr lang="en-US" sz="1100" b="1" dirty="0" smtClean="0">
                <a:solidFill>
                  <a:schemeClr val="bg1"/>
                </a:solidFill>
              </a:rPr>
              <a:t> </a:t>
            </a:r>
            <a:r>
              <a:rPr lang="en-US" sz="1100" dirty="0" smtClean="0"/>
              <a:t>(UK)</a:t>
            </a:r>
            <a:endParaRPr lang="en-US" sz="1100" dirty="0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796357" y="5434178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17954" y="5497532"/>
            <a:ext cx="53895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Failure to implement necessary technical and administrative measures to ensure data security and </a:t>
            </a:r>
            <a:r>
              <a:rPr lang="en-US" sz="1100" b="1" dirty="0">
                <a:solidFill>
                  <a:schemeClr val="bg1"/>
                </a:solidFill>
              </a:rPr>
              <a:t>breaching notification obligations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77587" y="5503108"/>
            <a:ext cx="1411197" cy="31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£ 88,000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42940" y="5497531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Cathay Pacific </a:t>
            </a:r>
            <a:r>
              <a:rPr lang="en-US" sz="1100" dirty="0" smtClean="0"/>
              <a:t>(Turkey)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9104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9427" y="1446051"/>
            <a:ext cx="3742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 fines &amp;</a:t>
            </a:r>
            <a:endParaRPr lang="en-US" sz="4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909" y="2026776"/>
            <a:ext cx="7299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8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otices </a:t>
            </a:r>
            <a:r>
              <a:rPr lang="en-US" sz="4800" dirty="0" smtClean="0">
                <a:solidFill>
                  <a:srgbClr val="F8BE53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(Contd.)</a:t>
            </a:r>
            <a:endParaRPr lang="en-US" sz="4800" dirty="0" smtClean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16104" y="543167"/>
            <a:ext cx="1959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see </a:t>
            </a:r>
            <a:r>
              <a:rPr lang="en-US" sz="1300" dirty="0">
                <a:solidFill>
                  <a:schemeClr val="bg1"/>
                </a:solidFill>
                <a:latin typeface="Arial Black" panose="020B0A04020102020204" pitchFamily="34" charset="0"/>
              </a:rPr>
              <a:t>complete list</a:t>
            </a:r>
            <a:r>
              <a:rPr lang="en-US" sz="1300" dirty="0" smtClean="0">
                <a:solidFill>
                  <a:schemeClr val="bg1"/>
                </a:solidFill>
              </a:rPr>
              <a:t>,</a:t>
            </a:r>
          </a:p>
          <a:p>
            <a:r>
              <a:rPr lang="en-US" sz="1300" dirty="0" smtClean="0"/>
              <a:t>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click here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86" y="6497161"/>
            <a:ext cx="1304730" cy="2233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2940" y="3733127"/>
            <a:ext cx="239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Company/Organization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77587" y="3733127"/>
            <a:ext cx="944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Amount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7954" y="3714707"/>
            <a:ext cx="90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Reason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7954" y="4380067"/>
            <a:ext cx="51683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1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Poorly disclosing </a:t>
            </a:r>
            <a:r>
              <a:rPr lang="en-US" b="1" dirty="0" smtClean="0">
                <a:solidFill>
                  <a:schemeClr val="bg1"/>
                </a:solidFill>
              </a:rPr>
              <a:t>purpose </a:t>
            </a:r>
            <a:r>
              <a:rPr lang="en-US" dirty="0"/>
              <a:t>for requesting GPS and microphone permissions within the football league's mobile app.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177587" y="4385643"/>
            <a:ext cx="1411197" cy="31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€ 250,000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40" y="4380066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La Liga </a:t>
            </a:r>
            <a:r>
              <a:rPr lang="en-US" sz="1100" dirty="0" smtClean="0"/>
              <a:t>(Spain)</a:t>
            </a:r>
            <a:endParaRPr lang="en-US" sz="1100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801035" y="5020502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17954" y="5094641"/>
            <a:ext cx="538954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For storing millions of passwords </a:t>
            </a:r>
            <a:r>
              <a:rPr lang="en-US" sz="1100" b="1" dirty="0">
                <a:solidFill>
                  <a:schemeClr val="bg1"/>
                </a:solidFill>
              </a:rPr>
              <a:t>insecurely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7587" y="5100217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$ 2.2</a:t>
            </a:r>
            <a:r>
              <a:rPr lang="en-US" sz="1100" dirty="0" smtClean="0"/>
              <a:t> </a:t>
            </a:r>
            <a:r>
              <a:rPr lang="en-US" sz="1100" b="1" dirty="0">
                <a:solidFill>
                  <a:schemeClr val="bg1"/>
                </a:solidFill>
              </a:rPr>
              <a:t>B</a:t>
            </a:r>
            <a:r>
              <a:rPr lang="en-US" sz="1100" b="1" dirty="0" smtClean="0">
                <a:solidFill>
                  <a:schemeClr val="bg1"/>
                </a:solidFill>
              </a:rPr>
              <a:t>illion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2940" y="5094640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Facebook </a:t>
            </a:r>
            <a:r>
              <a:rPr lang="en-US" sz="1100" dirty="0" smtClean="0"/>
              <a:t>(US)</a:t>
            </a:r>
            <a:endParaRPr lang="en-US" sz="1100" dirty="0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796356" y="5509819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217954" y="5580542"/>
            <a:ext cx="5389547" cy="31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Passing sensitive information to </a:t>
            </a:r>
            <a:r>
              <a:rPr lang="en-US" sz="1100" b="1" dirty="0">
                <a:solidFill>
                  <a:schemeClr val="bg1"/>
                </a:solidFill>
              </a:rPr>
              <a:t>Cambridge Analytica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77587" y="5586118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€ </a:t>
            </a:r>
            <a:r>
              <a:rPr lang="en-US" sz="1100" dirty="0" smtClean="0"/>
              <a:t>1.5</a:t>
            </a:r>
            <a:r>
              <a:rPr lang="en-US" sz="1100" dirty="0" smtClean="0"/>
              <a:t> </a:t>
            </a:r>
            <a:r>
              <a:rPr lang="en-US" sz="1100" b="1" dirty="0">
                <a:solidFill>
                  <a:schemeClr val="bg1"/>
                </a:solidFill>
              </a:rPr>
              <a:t>B</a:t>
            </a:r>
            <a:r>
              <a:rPr lang="en-US" sz="1100" b="1" dirty="0" smtClean="0">
                <a:solidFill>
                  <a:schemeClr val="bg1"/>
                </a:solidFill>
              </a:rPr>
              <a:t>illion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2940" y="5580541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Facebook </a:t>
            </a:r>
            <a:r>
              <a:rPr lang="en-US" sz="1100" dirty="0" smtClean="0"/>
              <a:t>(UK)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5979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6911" y="373352"/>
            <a:ext cx="3742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 fines &amp;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393" y="835741"/>
            <a:ext cx="6427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0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otices </a:t>
            </a:r>
            <a:r>
              <a:rPr lang="en-US" sz="4000" dirty="0" smtClean="0">
                <a:solidFill>
                  <a:srgbClr val="F8BE53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(funny ones)</a:t>
            </a:r>
            <a:endParaRPr lang="en-US" sz="4000" dirty="0" smtClean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39626" y="449645"/>
            <a:ext cx="1959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see </a:t>
            </a:r>
            <a:r>
              <a:rPr lang="en-US" sz="1300" dirty="0">
                <a:solidFill>
                  <a:schemeClr val="bg1"/>
                </a:solidFill>
                <a:latin typeface="Arial Black" panose="020B0A04020102020204" pitchFamily="34" charset="0"/>
              </a:rPr>
              <a:t>complete list</a:t>
            </a:r>
            <a:r>
              <a:rPr lang="en-US" sz="1300" dirty="0" smtClean="0">
                <a:solidFill>
                  <a:schemeClr val="bg1"/>
                </a:solidFill>
              </a:rPr>
              <a:t>,</a:t>
            </a:r>
          </a:p>
          <a:p>
            <a:r>
              <a:rPr lang="en-US" sz="1300" dirty="0" smtClean="0"/>
              <a:t>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click here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86" y="6497161"/>
            <a:ext cx="1304730" cy="2233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2940" y="2205531"/>
            <a:ext cx="239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Company/Organization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77587" y="2205531"/>
            <a:ext cx="944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Amount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7954" y="2187111"/>
            <a:ext cx="90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8BE5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Reason</a:t>
            </a:r>
            <a:endParaRPr lang="en-US" sz="1400" dirty="0">
              <a:solidFill>
                <a:srgbClr val="F8BE53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7954" y="2895503"/>
            <a:ext cx="52819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10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GDPR-fine for CCTV </a:t>
            </a:r>
            <a:r>
              <a:rPr lang="en-US" dirty="0"/>
              <a:t>at a </a:t>
            </a:r>
            <a:r>
              <a:rPr lang="en-US" dirty="0" smtClean="0"/>
              <a:t>takeaway </a:t>
            </a:r>
            <a:r>
              <a:rPr lang="en-US" dirty="0"/>
              <a:t>restaurant that covered the street and a nearby gas station without privacy notice.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177587" y="2901079"/>
            <a:ext cx="1411197" cy="31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€ 1,500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2940" y="2895502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Takeaway Restaurant </a:t>
            </a:r>
            <a:r>
              <a:rPr lang="en-US" sz="1100" dirty="0" smtClean="0"/>
              <a:t>(Austria)</a:t>
            </a:r>
            <a:endParaRPr lang="en-US" sz="1100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801035" y="3535938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17954" y="3610077"/>
            <a:ext cx="538954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 smtClean="0"/>
              <a:t>Fined for </a:t>
            </a:r>
            <a:r>
              <a:rPr lang="en-US" sz="1100" b="1" dirty="0" smtClean="0">
                <a:solidFill>
                  <a:schemeClr val="bg1"/>
                </a:solidFill>
              </a:rPr>
              <a:t>not appointing a DPO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7587" y="3615653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€</a:t>
            </a:r>
            <a:r>
              <a:rPr lang="en-US" sz="1100" dirty="0" smtClean="0"/>
              <a:t> 10,000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2940" y="3610076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Small SME </a:t>
            </a:r>
            <a:r>
              <a:rPr lang="en-US" sz="1100" dirty="0" smtClean="0"/>
              <a:t>(Germany)</a:t>
            </a:r>
            <a:endParaRPr lang="en-US" sz="11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796356" y="4034962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17953" y="4112230"/>
            <a:ext cx="53895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For using </a:t>
            </a:r>
            <a:r>
              <a:rPr lang="en-US" sz="1100" b="1" dirty="0">
                <a:solidFill>
                  <a:schemeClr val="bg1"/>
                </a:solidFill>
              </a:rPr>
              <a:t>employees' photographs </a:t>
            </a:r>
            <a:r>
              <a:rPr lang="en-US" sz="1100" dirty="0"/>
              <a:t>from Facebook on their employee database and organization page.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7586" y="4117806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€</a:t>
            </a:r>
            <a:r>
              <a:rPr lang="en-US" sz="1100" dirty="0" smtClean="0"/>
              <a:t> 1,000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42939" y="4112229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A Software SME </a:t>
            </a:r>
            <a:r>
              <a:rPr lang="en-US" sz="1100" dirty="0" smtClean="0"/>
              <a:t>(Germany)</a:t>
            </a:r>
            <a:endParaRPr lang="en-US" sz="1100" dirty="0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796356" y="4769751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17953" y="4833105"/>
            <a:ext cx="53895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Awards a natural person the </a:t>
            </a:r>
            <a:r>
              <a:rPr lang="en-US" sz="1100" b="1" dirty="0">
                <a:solidFill>
                  <a:schemeClr val="bg1"/>
                </a:solidFill>
              </a:rPr>
              <a:t>personal data ("party preference") </a:t>
            </a:r>
            <a:r>
              <a:rPr lang="en-US" sz="1100" dirty="0"/>
              <a:t>which was processed by the Austrian Postal Corp. without legal basis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77586" y="4838681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€</a:t>
            </a:r>
            <a:r>
              <a:rPr lang="en-US" sz="1100" dirty="0" smtClean="0"/>
              <a:t> 800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42939" y="4833104"/>
            <a:ext cx="219071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 smtClean="0">
                <a:solidFill>
                  <a:schemeClr val="bg1"/>
                </a:solidFill>
              </a:rPr>
              <a:t>Party Organizers </a:t>
            </a:r>
            <a:r>
              <a:rPr lang="en-US" sz="1100" dirty="0" smtClean="0"/>
              <a:t>(Austria)</a:t>
            </a:r>
            <a:endParaRPr lang="en-US" sz="1100" dirty="0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796355" y="5491230"/>
            <a:ext cx="10589929" cy="10785"/>
          </a:xfrm>
          <a:prstGeom prst="line">
            <a:avLst/>
          </a:prstGeom>
          <a:ln>
            <a:solidFill>
              <a:srgbClr val="9095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217953" y="5556122"/>
            <a:ext cx="52819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For </a:t>
            </a:r>
            <a:r>
              <a:rPr lang="en-US" sz="1100" b="1" dirty="0">
                <a:solidFill>
                  <a:schemeClr val="bg1"/>
                </a:solidFill>
              </a:rPr>
              <a:t>forcefully storing cookie information </a:t>
            </a:r>
            <a:r>
              <a:rPr lang="en-US" sz="1100" dirty="0"/>
              <a:t>of users without allowing them to give a no for the consent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77586" y="5561698"/>
            <a:ext cx="14111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dirty="0"/>
              <a:t>€</a:t>
            </a:r>
            <a:r>
              <a:rPr lang="en-US" sz="1100" dirty="0" smtClean="0"/>
              <a:t> 2,000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2938" y="5556121"/>
            <a:ext cx="27501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1200150">
              <a:lnSpc>
                <a:spcPct val="150000"/>
              </a:lnSpc>
              <a:spcBef>
                <a:spcPts val="50"/>
              </a:spcBef>
              <a:spcAft>
                <a:spcPts val="362"/>
              </a:spcAft>
              <a:defRPr sz="105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100" b="1" dirty="0">
                <a:solidFill>
                  <a:schemeClr val="bg1"/>
                </a:solidFill>
              </a:rPr>
              <a:t>A start-up for branding and digital marketing in Ireland </a:t>
            </a:r>
            <a:r>
              <a:rPr lang="en-US" sz="1100" dirty="0"/>
              <a:t>(Ireland</a:t>
            </a:r>
            <a:r>
              <a:rPr lang="en-US" sz="1100" dirty="0" smtClean="0"/>
              <a:t>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23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9514" y="142788"/>
            <a:ext cx="1227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514" y="666008"/>
            <a:ext cx="3055172" cy="5229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7518" y="1556513"/>
            <a:ext cx="4225827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SmartKarrot</a:t>
            </a:r>
            <a:r>
              <a:rPr lang="en-US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solidFill>
                  <a:srgbClr val="DEE2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helps drive business outcomes around life-time value, retention, expansion, adoption, engagement and customer experience. One integration engine connecting behavioral analysis, strong personalized engagement and automated actions.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7518" y="5289056"/>
            <a:ext cx="2561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F8BE53"/>
                </a:solidFill>
              </a:rPr>
              <a:t>For more details contact:</a:t>
            </a:r>
          </a:p>
          <a:p>
            <a:pPr>
              <a:lnSpc>
                <a:spcPct val="150000"/>
              </a:lnSpc>
            </a:pPr>
            <a:r>
              <a:rPr lang="en-US" u="sng" dirty="0" smtClean="0">
                <a:solidFill>
                  <a:schemeClr val="bg1"/>
                </a:solidFill>
              </a:rPr>
              <a:t>info@smartkarrot.com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10030" y="5660750"/>
            <a:ext cx="2995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rgbClr val="F4A04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Thank You</a:t>
            </a:r>
            <a:endParaRPr lang="en-US" sz="3000" dirty="0" smtClean="0">
              <a:solidFill>
                <a:srgbClr val="F4A045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9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6248" y="336550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248" y="736660"/>
            <a:ext cx="27621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What, why &amp; how?</a:t>
            </a:r>
            <a:endParaRPr lang="en-US" sz="28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1971" y="2240282"/>
            <a:ext cx="19255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G</a:t>
            </a:r>
            <a:r>
              <a:rPr lang="en-US" sz="2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eneral 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</a:t>
            </a:r>
            <a:r>
              <a:rPr lang="en-US" sz="2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 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</a:t>
            </a:r>
            <a:r>
              <a:rPr lang="en-US" sz="2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rotection 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</a:t>
            </a:r>
            <a:r>
              <a:rPr lang="en-US" sz="2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egulation</a:t>
            </a:r>
            <a:endParaRPr lang="en-US" sz="2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16060" y="830357"/>
            <a:ext cx="32399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</a:t>
            </a:r>
            <a:r>
              <a:rPr lang="en-US" sz="17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GDPR compliance</a:t>
            </a:r>
            <a:r>
              <a:rPr lang="en-US" sz="17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?</a:t>
            </a:r>
            <a:endParaRPr lang="en-US" sz="1700" dirty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16058" y="1156931"/>
            <a:ext cx="7153557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DEE2EA"/>
                </a:solidFill>
              </a:rPr>
              <a:t>New set of rules designed to give EU citizens more control over their </a:t>
            </a:r>
            <a:r>
              <a:rPr lang="en-US" sz="1200" b="1" dirty="0"/>
              <a:t>personal data</a:t>
            </a:r>
            <a:r>
              <a:rPr lang="en-US" sz="1200" dirty="0" smtClean="0">
                <a:solidFill>
                  <a:srgbClr val="DEE2EA"/>
                </a:solidFill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DEE2EA"/>
                </a:solidFill>
              </a:rPr>
              <a:t>It deals with </a:t>
            </a:r>
            <a:r>
              <a:rPr lang="en-US" sz="1200" b="1" dirty="0"/>
              <a:t>Personally Identifiable Information (PII) </a:t>
            </a:r>
            <a:r>
              <a:rPr lang="en-US" sz="1200" dirty="0">
                <a:solidFill>
                  <a:srgbClr val="DEE2EA"/>
                </a:solidFill>
              </a:rPr>
              <a:t>of natural citizens within the EU</a:t>
            </a:r>
            <a:r>
              <a:rPr lang="en-US" sz="1200" dirty="0" smtClean="0">
                <a:solidFill>
                  <a:srgbClr val="DEE2EA"/>
                </a:solidFill>
              </a:rPr>
              <a:t>.</a:t>
            </a:r>
            <a:endParaRPr lang="en-US" sz="1200" dirty="0">
              <a:solidFill>
                <a:srgbClr val="DEE2E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16059" y="2503646"/>
            <a:ext cx="294824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70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Why </a:t>
            </a:r>
            <a:r>
              <a:rPr lang="en-US" dirty="0">
                <a:latin typeface="Arial Black" panose="020B0A04020102020204" pitchFamily="34" charset="0"/>
              </a:rPr>
              <a:t>GDPR compliance?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916058" y="2883385"/>
            <a:ext cx="6884619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DEE2EA"/>
                </a:solidFill>
              </a:rPr>
              <a:t>Data </a:t>
            </a:r>
            <a:r>
              <a:rPr lang="en-US" sz="1200" b="1" dirty="0" smtClean="0"/>
              <a:t>breaches</a:t>
            </a:r>
            <a:r>
              <a:rPr lang="en-US" sz="1200" dirty="0" smtClean="0">
                <a:solidFill>
                  <a:srgbClr val="DEE2EA"/>
                </a:solidFill>
              </a:rPr>
              <a:t>.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DEE2EA"/>
                </a:solidFill>
              </a:rPr>
              <a:t>Data </a:t>
            </a:r>
            <a:r>
              <a:rPr lang="en-US" sz="1200" b="1" dirty="0" smtClean="0"/>
              <a:t>lost</a:t>
            </a:r>
            <a:r>
              <a:rPr lang="en-US" sz="1200" dirty="0" smtClean="0">
                <a:solidFill>
                  <a:srgbClr val="DEE2EA"/>
                </a:solidFill>
              </a:rPr>
              <a:t>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b="1" dirty="0"/>
              <a:t>Enforces legal obligation </a:t>
            </a:r>
            <a:r>
              <a:rPr lang="en-US" sz="1200" dirty="0">
                <a:solidFill>
                  <a:srgbClr val="DEE2EA"/>
                </a:solidFill>
              </a:rPr>
              <a:t>that maintains records of personal data.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DEE2EA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912" y="4482569"/>
            <a:ext cx="214674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>
                <a:solidFill>
                  <a:srgbClr val="F8BE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17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did it come</a:t>
            </a:r>
            <a:r>
              <a:rPr lang="en-US" sz="17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?</a:t>
            </a:r>
            <a:endParaRPr lang="en-US" sz="1700" dirty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2912" y="5009339"/>
            <a:ext cx="10910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1200" b="1" dirty="0" smtClean="0"/>
              <a:t>25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</a:t>
            </a:r>
            <a:r>
              <a:rPr lang="en-US" sz="1200" b="1" dirty="0"/>
              <a:t>April 2015: </a:t>
            </a:r>
            <a:r>
              <a:rPr lang="en-US" sz="1200" dirty="0">
                <a:solidFill>
                  <a:srgbClr val="DEE2EA"/>
                </a:solidFill>
              </a:rPr>
              <a:t>Data Protection Act scraped.</a:t>
            </a:r>
          </a:p>
          <a:p>
            <a:pPr>
              <a:lnSpc>
                <a:spcPct val="150000"/>
              </a:lnSpc>
            </a:pPr>
            <a:r>
              <a:rPr lang="en-US" sz="1200" b="1" dirty="0" smtClean="0"/>
              <a:t>27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April 2016</a:t>
            </a:r>
            <a:r>
              <a:rPr lang="en-US" sz="1200" b="1" dirty="0" smtClean="0">
                <a:solidFill>
                  <a:srgbClr val="DEE2EA"/>
                </a:solidFill>
              </a:rPr>
              <a:t>: </a:t>
            </a:r>
            <a:r>
              <a:rPr lang="en-US" sz="1200" dirty="0" smtClean="0">
                <a:solidFill>
                  <a:srgbClr val="DEE2EA"/>
                </a:solidFill>
              </a:rPr>
              <a:t>European </a:t>
            </a:r>
            <a:r>
              <a:rPr lang="en-US" sz="1200" dirty="0">
                <a:solidFill>
                  <a:srgbClr val="DEE2EA"/>
                </a:solidFill>
              </a:rPr>
              <a:t>Parliament passed a regulation act “2016/679” which came to be known as GDPR.</a:t>
            </a:r>
          </a:p>
          <a:p>
            <a:pPr>
              <a:lnSpc>
                <a:spcPct val="150000"/>
              </a:lnSpc>
            </a:pPr>
            <a:r>
              <a:rPr lang="en-US" sz="1200" b="1" dirty="0" smtClean="0"/>
              <a:t>15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</a:t>
            </a:r>
            <a:r>
              <a:rPr lang="en-US" sz="1200" b="1" dirty="0"/>
              <a:t>May </a:t>
            </a:r>
            <a:r>
              <a:rPr lang="en-US" sz="1200" b="1" dirty="0" smtClean="0"/>
              <a:t> 2016</a:t>
            </a:r>
            <a:r>
              <a:rPr lang="en-US" sz="1200" b="1" dirty="0"/>
              <a:t>: </a:t>
            </a:r>
            <a:r>
              <a:rPr lang="en-US" sz="1200" dirty="0">
                <a:solidFill>
                  <a:srgbClr val="DEE2EA"/>
                </a:solidFill>
              </a:rPr>
              <a:t>Entire EU and member states enacted GDPR for its citizens.</a:t>
            </a:r>
          </a:p>
          <a:p>
            <a:pPr>
              <a:lnSpc>
                <a:spcPct val="150000"/>
              </a:lnSpc>
            </a:pPr>
            <a:r>
              <a:rPr lang="en-US" sz="1200" b="1" dirty="0" smtClean="0"/>
              <a:t>31</a:t>
            </a:r>
            <a:r>
              <a:rPr lang="en-US" sz="1200" b="1" baseline="30000" dirty="0" smtClean="0"/>
              <a:t>st</a:t>
            </a:r>
            <a:r>
              <a:rPr lang="en-US" sz="1200" b="1" dirty="0" smtClean="0"/>
              <a:t> </a:t>
            </a:r>
            <a:r>
              <a:rPr lang="en-US" sz="1200" b="1" dirty="0"/>
              <a:t>April 2017: </a:t>
            </a:r>
            <a:r>
              <a:rPr lang="en-US" sz="1200" dirty="0">
                <a:solidFill>
                  <a:srgbClr val="DEE2EA"/>
                </a:solidFill>
              </a:rPr>
              <a:t>Every organization that operates in EU/ collects information about EU citizens are expected to be </a:t>
            </a:r>
            <a:r>
              <a:rPr lang="en-US" sz="1200" dirty="0" smtClean="0">
                <a:solidFill>
                  <a:srgbClr val="DEE2EA"/>
                </a:solidFill>
              </a:rPr>
              <a:t>GDPR compliant</a:t>
            </a:r>
            <a:r>
              <a:rPr lang="en-US" sz="1200" dirty="0">
                <a:solidFill>
                  <a:srgbClr val="DEE2EA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794" y="215617"/>
            <a:ext cx="1471419" cy="2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11219" y="2346614"/>
            <a:ext cx="43588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constitutes</a:t>
            </a:r>
            <a:endParaRPr lang="en-US" sz="4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1219" y="2891483"/>
            <a:ext cx="78111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Personal Data?</a:t>
            </a:r>
            <a:endParaRPr lang="en-US" sz="66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20178" y="757108"/>
            <a:ext cx="2838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20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52452" y="1170280"/>
            <a:ext cx="1783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Art. 5-11 GDPR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1219" y="4359294"/>
            <a:ext cx="103561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600" dirty="0" smtClean="0">
                <a:solidFill>
                  <a:srgbClr val="DEE2EA"/>
                </a:solidFill>
              </a:rPr>
              <a:t>Any data or a pseudonymized data can still fall under the definition of </a:t>
            </a:r>
            <a:r>
              <a:rPr lang="en-US" sz="1600" b="1" dirty="0" smtClean="0"/>
              <a:t>personal data </a:t>
            </a:r>
            <a:r>
              <a:rPr lang="en-US" sz="1600" dirty="0" smtClean="0">
                <a:solidFill>
                  <a:srgbClr val="DEE2EA"/>
                </a:solidFill>
              </a:rPr>
              <a:t>if that data allows a living person to be directly, or </a:t>
            </a:r>
            <a:r>
              <a:rPr lang="en-US" sz="1800" dirty="0" smtClean="0">
                <a:solidFill>
                  <a:srgbClr val="DEE2EA"/>
                </a:solidFill>
              </a:rPr>
              <a:t>indirectly</a:t>
            </a:r>
            <a:r>
              <a:rPr lang="en-US" sz="1600" dirty="0" smtClean="0">
                <a:solidFill>
                  <a:srgbClr val="DEE2EA"/>
                </a:solidFill>
              </a:rPr>
              <a:t> identified from it</a:t>
            </a:r>
            <a:r>
              <a:rPr lang="en-US" sz="1600" dirty="0" smtClean="0">
                <a:solidFill>
                  <a:srgbClr val="F0F2F6"/>
                </a:solidFill>
              </a:rPr>
              <a:t>.</a:t>
            </a:r>
          </a:p>
          <a:p>
            <a:endParaRPr lang="en-US" sz="1600" dirty="0" smtClean="0"/>
          </a:p>
          <a:p>
            <a:r>
              <a:rPr lang="en-US" sz="1600" b="1" dirty="0" smtClean="0"/>
              <a:t>Personal data </a:t>
            </a:r>
            <a:r>
              <a:rPr lang="en-US" sz="1600" dirty="0" smtClean="0">
                <a:solidFill>
                  <a:srgbClr val="DEE2EA"/>
                </a:solidFill>
              </a:rPr>
              <a:t>is so important under GDPR because individuals, organizations, and companies are made accountable to the data they hold or process.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3" y="118798"/>
            <a:ext cx="1471419" cy="2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8000" y="196204"/>
            <a:ext cx="220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constitutes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000" y="515868"/>
            <a:ext cx="1978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Personal Data?</a:t>
            </a:r>
            <a:endParaRPr lang="en-US" sz="24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61996" y="473336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Feel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8495" y="4733365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Say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5903" y="4733365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0023" y="473336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4506" y="5569466"/>
            <a:ext cx="2548455" cy="9140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Identified:</a:t>
            </a:r>
          </a:p>
          <a:p>
            <a:r>
              <a:rPr lang="en-US" sz="2400" dirty="0" smtClean="0">
                <a:solidFill>
                  <a:srgbClr val="3E447A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Cindy Roberts</a:t>
            </a:r>
            <a:endParaRPr lang="en-US" sz="2400" dirty="0">
              <a:solidFill>
                <a:srgbClr val="3E447A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22326" y="1136060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06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88309" y="1309968"/>
            <a:ext cx="2942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Actively record responses for a survey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22326" y="150971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07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88310" y="1679300"/>
            <a:ext cx="1966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Observe on social media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22326" y="1883366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08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88310" y="2048632"/>
            <a:ext cx="1591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Emotions &amp; desires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822326" y="2257141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09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88310" y="2422407"/>
            <a:ext cx="1494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Values and beliefs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92462" y="1971500"/>
            <a:ext cx="595035" cy="558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01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58445" y="2161566"/>
            <a:ext cx="1831912" cy="372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Fitness &amp; activity data 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292462" y="2345153"/>
            <a:ext cx="595035" cy="558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02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58446" y="2530898"/>
            <a:ext cx="1819794" cy="372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Opening bank account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292462" y="2718806"/>
            <a:ext cx="595035" cy="558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03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58446" y="2900230"/>
            <a:ext cx="2752192" cy="372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Smartphone app usage &amp; GPS data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92462" y="3092581"/>
            <a:ext cx="595035" cy="558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04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58446" y="3274005"/>
            <a:ext cx="1415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Personality traits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292461" y="3472422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496D95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05</a:t>
            </a:r>
            <a:endParaRPr lang="en-US" sz="2000" dirty="0" smtClean="0">
              <a:solidFill>
                <a:srgbClr val="496D95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58445" y="3653846"/>
            <a:ext cx="18137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Interest &amp; Preferences</a:t>
            </a:r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345" y="261939"/>
            <a:ext cx="1471419" cy="25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2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50608" y="410239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constitutes</a:t>
            </a:r>
            <a:endParaRPr lang="en-US" sz="20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0608" y="727277"/>
            <a:ext cx="26988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Personal Data for 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SmartKarrot?</a:t>
            </a:r>
            <a:endParaRPr lang="en-US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84763" y="394037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01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39990" y="527222"/>
            <a:ext cx="304121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Cookies</a:t>
            </a:r>
            <a:r>
              <a:rPr lang="en-US" sz="1700" dirty="0" smtClean="0">
                <a:solidFill>
                  <a:srgbClr val="3E447A"/>
                </a:solidFill>
              </a:rPr>
              <a:t> 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(SK Landing Page)</a:t>
            </a:r>
            <a:endParaRPr lang="en-US" sz="1700" dirty="0">
              <a:solidFill>
                <a:srgbClr val="3E44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84763" y="1195949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02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939990" y="1329134"/>
            <a:ext cx="248818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Emails</a:t>
            </a:r>
            <a:r>
              <a:rPr lang="en-US" sz="1700" dirty="0" smtClean="0">
                <a:solidFill>
                  <a:srgbClr val="3E447A"/>
                </a:solidFill>
              </a:rPr>
              <a:t> 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Newsletters</a:t>
            </a:r>
            <a:endParaRPr lang="en-US" sz="1700" dirty="0">
              <a:solidFill>
                <a:srgbClr val="3E44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584763" y="1980021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03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39990" y="2113206"/>
            <a:ext cx="194476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Sales 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 data</a:t>
            </a:r>
            <a:endParaRPr lang="en-US" sz="1700" dirty="0">
              <a:solidFill>
                <a:srgbClr val="3E44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84763" y="276409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04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39990" y="2897278"/>
            <a:ext cx="571258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User Attributes 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(Username, Email, Gender, Phone…)</a:t>
            </a:r>
            <a:endParaRPr lang="en-US" sz="1700" dirty="0">
              <a:solidFill>
                <a:srgbClr val="3E44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84763" y="3587521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05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939990" y="3720706"/>
            <a:ext cx="459856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Device Attributes 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(Device ID, IP Address)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84763" y="4375464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06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39990" y="4509868"/>
            <a:ext cx="518039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Log Events </a:t>
            </a:r>
            <a:r>
              <a:rPr lang="en-US" sz="1700" dirty="0" smtClean="0">
                <a:solidFill>
                  <a:srgbClr val="3E447A"/>
                </a:solidFill>
              </a:rPr>
              <a:t>(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example of pseudonymized data</a:t>
            </a:r>
            <a:r>
              <a:rPr lang="en-US" sz="1700" dirty="0" smtClean="0">
                <a:solidFill>
                  <a:srgbClr val="3E447A"/>
                </a:solidFill>
              </a:rPr>
              <a:t>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84763" y="5154829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07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39990" y="5289233"/>
            <a:ext cx="540070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>
                <a:solidFill>
                  <a:srgbClr val="3E447A"/>
                </a:solidFill>
                <a:latin typeface="Arial Black" panose="020B0A04020102020204" pitchFamily="34" charset="0"/>
              </a:rPr>
              <a:t>U</a:t>
            </a:r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sers of SK Platform </a:t>
            </a:r>
            <a:r>
              <a:rPr lang="en-US" sz="1700" dirty="0" smtClean="0">
                <a:solidFill>
                  <a:srgbClr val="3E447A"/>
                </a:solidFill>
              </a:rPr>
              <a:t>(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CSM, Admin, Executive…</a:t>
            </a:r>
            <a:r>
              <a:rPr lang="en-US" sz="1700" dirty="0" smtClean="0">
                <a:solidFill>
                  <a:srgbClr val="3E447A"/>
                </a:solidFill>
              </a:rPr>
              <a:t>)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584763" y="5930881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E8EBF0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08</a:t>
            </a:r>
            <a:endParaRPr lang="en-US" sz="2000" dirty="0" smtClean="0">
              <a:solidFill>
                <a:srgbClr val="E8EBF0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39990" y="6068598"/>
            <a:ext cx="472443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700" b="1" dirty="0" smtClean="0">
                <a:solidFill>
                  <a:srgbClr val="3E447A"/>
                </a:solidFill>
                <a:latin typeface="Arial Black" panose="020B0A04020102020204" pitchFamily="34" charset="0"/>
              </a:rPr>
              <a:t>Employee data</a:t>
            </a:r>
            <a:r>
              <a:rPr lang="en-US" sz="1700" dirty="0" smtClean="0">
                <a:solidFill>
                  <a:srgbClr val="3E44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SmartKarrot Organization</a:t>
            </a:r>
            <a:endParaRPr lang="en-US" sz="1700" dirty="0" smtClean="0">
              <a:solidFill>
                <a:srgbClr val="3E447A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373" y="2908036"/>
            <a:ext cx="1521311" cy="152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5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34704" y="580639"/>
            <a:ext cx="1347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of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4704" y="985654"/>
            <a:ext cx="45009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Personal Data</a:t>
            </a:r>
            <a:endParaRPr lang="en-US" sz="40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79568" y="669304"/>
            <a:ext cx="2308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54874" y="1028686"/>
            <a:ext cx="1607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Art. 5-11 GDPR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2346" y="212329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PII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2346" y="24295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Identifier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46" y="3029140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01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32120" y="3213821"/>
            <a:ext cx="1215782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Your 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346" y="3445825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02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2120" y="3626185"/>
            <a:ext cx="2341795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Identification Numbers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2346" y="3862510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03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2120" y="4038549"/>
            <a:ext cx="1470915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Location Data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2346" y="4290075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04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2120" y="4466114"/>
            <a:ext cx="1718227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Online Identifier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5911" y="212329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PII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5911" y="2429581"/>
            <a:ext cx="1731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Sensitive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75153" y="3029140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01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94927" y="3213821"/>
            <a:ext cx="1398396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Genetic Data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75153" y="3445825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02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94927" y="3644651"/>
            <a:ext cx="645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Biometric data, including facial recognition and </a:t>
            </a:r>
            <a:r>
              <a:rPr lang="en-US" dirty="0">
                <a:solidFill>
                  <a:schemeClr val="bg1"/>
                </a:solidFill>
              </a:rPr>
              <a:t>f</a:t>
            </a:r>
            <a:r>
              <a:rPr lang="en-US" dirty="0" smtClean="0">
                <a:solidFill>
                  <a:schemeClr val="bg1"/>
                </a:solidFill>
              </a:rPr>
              <a:t>ingerprint records.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75153" y="3862510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03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94927" y="4038549"/>
            <a:ext cx="1295419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Health Data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5153" y="4290075"/>
            <a:ext cx="732893" cy="643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04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94927" y="4466114"/>
            <a:ext cx="2214581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Racial or Ethnic origin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75153" y="4733335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05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94927" y="4909374"/>
            <a:ext cx="3235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Religious or philosophical beliefs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75153" y="5160900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06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94927" y="5336939"/>
            <a:ext cx="2624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Trade union memberships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75611" y="5568184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E447A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07</a:t>
            </a:r>
            <a:endParaRPr lang="en-US" sz="2800" dirty="0" smtClean="0">
              <a:solidFill>
                <a:srgbClr val="3E447A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95385" y="5744223"/>
            <a:ext cx="283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Sex life or sexual orientation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666" y="6508376"/>
            <a:ext cx="1304730" cy="2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8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59332" y="2510497"/>
            <a:ext cx="2340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Lifecycle of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9332" y="2915512"/>
            <a:ext cx="306789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Personal </a:t>
            </a:r>
          </a:p>
          <a:p>
            <a:r>
              <a:rPr lang="en-US" sz="4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Data</a:t>
            </a:r>
            <a:endParaRPr lang="en-US" sz="4000" dirty="0" smtClean="0">
              <a:solidFill>
                <a:srgbClr val="F8BE5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14271" y="733851"/>
            <a:ext cx="1780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1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12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446545" y="985654"/>
            <a:ext cx="12504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Art. 5-11 GDPR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3008" y="1722965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3008" y="1943185"/>
            <a:ext cx="1275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Processing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351772" y="3633662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51772" y="3864640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Use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49981" y="1947479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49981" y="2167699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Collection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98855" y="3779856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98855" y="4000076"/>
            <a:ext cx="1339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Destruction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959469" y="4774022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59469" y="5037274"/>
            <a:ext cx="75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Share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320818" y="1443944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386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987046" y="2427055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86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 smtClean="0">
              <a:solidFill>
                <a:srgbClr val="333863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59441" y="421597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386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498813" y="463552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386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34803" y="288192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386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1" y="129092"/>
            <a:ext cx="1304730" cy="2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5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41715" y="2599574"/>
            <a:ext cx="3250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Basis of Data</a:t>
            </a:r>
            <a:endParaRPr lang="en-US" sz="4400" dirty="0" smtClean="0">
              <a:solidFill>
                <a:schemeClr val="bg1"/>
              </a:solidFill>
              <a:latin typeface="Arial" panose="020B06040202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1715" y="3118022"/>
            <a:ext cx="4315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5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awful</a:t>
            </a:r>
          </a:p>
          <a:p>
            <a:r>
              <a:rPr lang="en-US" sz="5400" dirty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5400" dirty="0" smtClean="0">
                <a:solidFill>
                  <a:srgbClr val="F8BE53"/>
                </a:solidFill>
                <a:latin typeface="Arial Black" panose="020B0A040201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rocessing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16113" y="2886851"/>
            <a:ext cx="610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Legal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6113" y="3603971"/>
            <a:ext cx="1149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Contractual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20541" y="4336743"/>
            <a:ext cx="1752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Legitimate Interest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825257" y="2886851"/>
            <a:ext cx="8672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Consent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825257" y="3601277"/>
            <a:ext cx="1250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Vital Interest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825257" y="4336743"/>
            <a:ext cx="1376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Public Interest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54122" y="723093"/>
            <a:ext cx="19094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 to </a:t>
            </a:r>
            <a:r>
              <a:rPr lang="en-US" sz="13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know more?</a:t>
            </a:r>
            <a:endParaRPr lang="en-US" sz="1300" dirty="0" smtClean="0">
              <a:solidFill>
                <a:schemeClr val="bg1"/>
              </a:solidFill>
              <a:latin typeface="Arial Black" panose="020B0A04020102020204" pitchFamily="34" charset="0"/>
              <a:ea typeface="Microsoft Sans Serif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86396" y="974896"/>
            <a:ext cx="134088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Art. 5-11 GDPR</a:t>
            </a:r>
            <a:endParaRPr lang="en-US" sz="1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267" y="4204756"/>
            <a:ext cx="438150" cy="485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361" y="2773145"/>
            <a:ext cx="476250" cy="476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326" y="3548521"/>
            <a:ext cx="438150" cy="5048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686" y="4275112"/>
            <a:ext cx="485775" cy="4857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2" y="2763620"/>
            <a:ext cx="485775" cy="4857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02" y="3577097"/>
            <a:ext cx="495300" cy="4476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66" y="6497619"/>
            <a:ext cx="1304730" cy="22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0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3855</TotalTime>
  <Words>1532</Words>
  <Application>Microsoft Office PowerPoint</Application>
  <PresentationFormat>Widescreen</PresentationFormat>
  <Paragraphs>354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Microsoft Sans 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101</cp:revision>
  <cp:lastPrinted>2020-05-21T14:58:53Z</cp:lastPrinted>
  <dcterms:created xsi:type="dcterms:W3CDTF">2020-05-21T07:22:19Z</dcterms:created>
  <dcterms:modified xsi:type="dcterms:W3CDTF">2020-05-27T13:49:20Z</dcterms:modified>
</cp:coreProperties>
</file>